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0" r:id="rId3"/>
    <p:sldId id="293" r:id="rId4"/>
    <p:sldId id="284" r:id="rId5"/>
    <p:sldId id="258" r:id="rId6"/>
    <p:sldId id="313" r:id="rId7"/>
    <p:sldId id="289" r:id="rId8"/>
    <p:sldId id="290" r:id="rId9"/>
    <p:sldId id="291" r:id="rId10"/>
    <p:sldId id="292" r:id="rId11"/>
    <p:sldId id="259" r:id="rId12"/>
    <p:sldId id="288" r:id="rId13"/>
    <p:sldId id="287" r:id="rId14"/>
    <p:sldId id="262" r:id="rId15"/>
    <p:sldId id="317" r:id="rId16"/>
    <p:sldId id="318" r:id="rId17"/>
    <p:sldId id="320" r:id="rId18"/>
    <p:sldId id="274" r:id="rId19"/>
    <p:sldId id="275" r:id="rId20"/>
    <p:sldId id="268" r:id="rId21"/>
    <p:sldId id="269" r:id="rId22"/>
    <p:sldId id="270" r:id="rId23"/>
    <p:sldId id="277" r:id="rId24"/>
    <p:sldId id="278" r:id="rId25"/>
    <p:sldId id="279" r:id="rId26"/>
    <p:sldId id="321" r:id="rId27"/>
    <p:sldId id="314" r:id="rId28"/>
    <p:sldId id="322" r:id="rId29"/>
    <p:sldId id="305" r:id="rId30"/>
    <p:sldId id="315" r:id="rId31"/>
    <p:sldId id="295" r:id="rId32"/>
    <p:sldId id="296" r:id="rId33"/>
    <p:sldId id="299" r:id="rId34"/>
    <p:sldId id="316" r:id="rId35"/>
    <p:sldId id="300" r:id="rId36"/>
    <p:sldId id="301" r:id="rId37"/>
    <p:sldId id="298" r:id="rId38"/>
    <p:sldId id="307" r:id="rId39"/>
    <p:sldId id="308" r:id="rId40"/>
    <p:sldId id="309" r:id="rId41"/>
    <p:sldId id="302" r:id="rId42"/>
    <p:sldId id="310" r:id="rId43"/>
    <p:sldId id="311" r:id="rId44"/>
    <p:sldId id="294" r:id="rId45"/>
    <p:sldId id="282" r:id="rId46"/>
    <p:sldId id="26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C0504D"/>
    <a:srgbClr val="4BACC6"/>
    <a:srgbClr val="8064A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85810" autoAdjust="0"/>
  </p:normalViewPr>
  <p:slideViewPr>
    <p:cSldViewPr>
      <p:cViewPr>
        <p:scale>
          <a:sx n="75" d="100"/>
          <a:sy n="75" d="100"/>
        </p:scale>
        <p:origin x="-3058" y="-835"/>
      </p:cViewPr>
      <p:guideLst>
        <p:guide orient="horz" pos="2160"/>
        <p:guide pos="2880"/>
      </p:guideLst>
    </p:cSldViewPr>
  </p:slideViewPr>
  <p:outlineViewPr>
    <p:cViewPr>
      <p:scale>
        <a:sx n="33" d="100"/>
        <a:sy n="33" d="100"/>
      </p:scale>
      <p:origin x="0" y="1233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A9234-4D46-4947-A7D9-D3688D823F07}" type="datetimeFigureOut">
              <a:rPr lang="en-AU" smtClean="0"/>
              <a:t>23/02/2013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4A024-5641-473B-BD0D-446154976D2B}" type="slidenum">
              <a:rPr lang="en-AU" smtClean="0"/>
              <a:t>‹#›</a:t>
            </a:fld>
            <a:endParaRPr lang="en-AU"/>
          </a:p>
        </p:txBody>
      </p:sp>
    </p:spTree>
    <p:extLst>
      <p:ext uri="{BB962C8B-B14F-4D97-AF65-F5344CB8AC3E}">
        <p14:creationId xmlns:p14="http://schemas.microsoft.com/office/powerpoint/2010/main" val="355015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 1804,</a:t>
            </a:r>
            <a:r>
              <a:rPr lang="en-AU" baseline="0" dirty="0" smtClean="0"/>
              <a:t> bible became a word to describe any authoritative book</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a:t>
            </a:fld>
            <a:endParaRPr lang="en-AU"/>
          </a:p>
        </p:txBody>
      </p:sp>
    </p:spTree>
    <p:extLst>
      <p:ext uri="{BB962C8B-B14F-4D97-AF65-F5344CB8AC3E}">
        <p14:creationId xmlns:p14="http://schemas.microsoft.com/office/powerpoint/2010/main" val="394713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Canonical – authoritative scripture</a:t>
            </a:r>
          </a:p>
          <a:p>
            <a:r>
              <a:rPr lang="en-AU" dirty="0" smtClean="0"/>
              <a:t>vs. </a:t>
            </a:r>
            <a:r>
              <a:rPr lang="en-AU" dirty="0" err="1" smtClean="0"/>
              <a:t>Protocanonical</a:t>
            </a:r>
            <a:r>
              <a:rPr lang="en-AU" dirty="0" smtClean="0"/>
              <a:t> book (those </a:t>
            </a:r>
            <a:r>
              <a:rPr lang="en-AU" baseline="0" dirty="0" smtClean="0"/>
              <a:t>considered canonical by almost all Christians)</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14</a:t>
            </a:fld>
            <a:endParaRPr lang="en-AU"/>
          </a:p>
        </p:txBody>
      </p:sp>
    </p:spTree>
    <p:extLst>
      <p:ext uri="{BB962C8B-B14F-4D97-AF65-F5344CB8AC3E}">
        <p14:creationId xmlns:p14="http://schemas.microsoft.com/office/powerpoint/2010/main" val="416373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was only between 200-400 AD that</a:t>
            </a:r>
            <a:r>
              <a:rPr lang="en-AU" baseline="0" dirty="0" smtClean="0"/>
              <a:t> New Testament canon was formed</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15</a:t>
            </a:fld>
            <a:endParaRPr lang="en-AU"/>
          </a:p>
        </p:txBody>
      </p:sp>
    </p:spTree>
    <p:extLst>
      <p:ext uri="{BB962C8B-B14F-4D97-AF65-F5344CB8AC3E}">
        <p14:creationId xmlns:p14="http://schemas.microsoft.com/office/powerpoint/2010/main" val="246466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Longest book by number of words</a:t>
            </a:r>
          </a:p>
          <a:p>
            <a:endParaRPr lang="en-AU" dirty="0" smtClean="0"/>
          </a:p>
          <a:p>
            <a:r>
              <a:rPr lang="en-AU" dirty="0" smtClean="0"/>
              <a:t>http://www.kneeholedesk.com/Pages/Did_You_Know/Books_of_the_Bible.html</a:t>
            </a:r>
          </a:p>
          <a:p>
            <a:r>
              <a:rPr lang="en-AU" dirty="0" smtClean="0"/>
              <a:t>Unsure what translation this</a:t>
            </a:r>
            <a:r>
              <a:rPr lang="en-AU" baseline="0" dirty="0" smtClean="0"/>
              <a:t> is counting – but it most likely be relatively the same</a:t>
            </a:r>
            <a:endParaRPr lang="en-AU" dirty="0" smtClean="0"/>
          </a:p>
          <a:p>
            <a:endParaRPr lang="en-AU" dirty="0" smtClean="0"/>
          </a:p>
          <a:p>
            <a:r>
              <a:rPr lang="en-AU" dirty="0" smtClean="0"/>
              <a:t>Just under 800,000 English words in the Bible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18</a:t>
            </a:fld>
            <a:endParaRPr lang="en-AU"/>
          </a:p>
        </p:txBody>
      </p:sp>
    </p:spTree>
    <p:extLst>
      <p:ext uri="{BB962C8B-B14F-4D97-AF65-F5344CB8AC3E}">
        <p14:creationId xmlns:p14="http://schemas.microsoft.com/office/powerpoint/2010/main" val="243960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Wycliffe’s Bible</a:t>
            </a:r>
          </a:p>
          <a:p>
            <a:pPr marL="228600" indent="-228600">
              <a:buAutoNum type="arabicPeriod"/>
            </a:pPr>
            <a:r>
              <a:rPr lang="en-AU" dirty="0" smtClean="0"/>
              <a:t>Unauthorised translation</a:t>
            </a:r>
          </a:p>
          <a:p>
            <a:pPr marL="228600" indent="-228600">
              <a:buAutoNum type="arabicPeriod"/>
            </a:pPr>
            <a:r>
              <a:rPr lang="en-AU" dirty="0" smtClean="0"/>
              <a:t>Originated </a:t>
            </a:r>
            <a:r>
              <a:rPr lang="en-AU" baseline="0" dirty="0" smtClean="0"/>
              <a:t>by </a:t>
            </a:r>
            <a:r>
              <a:rPr lang="en-AU" dirty="0" smtClean="0"/>
              <a:t>pre-reformation movement that rejected teachings of Roman Catholic Church</a:t>
            </a:r>
          </a:p>
          <a:p>
            <a:pPr marL="228600" indent="-228600">
              <a:buAutoNum type="arabicPeriod"/>
            </a:pPr>
            <a:r>
              <a:rPr lang="en-AU" dirty="0" smtClean="0"/>
              <a:t>Catholic</a:t>
            </a:r>
            <a:r>
              <a:rPr lang="en-AU" baseline="0" dirty="0" smtClean="0"/>
              <a:t> Church in England tried to supress it due to the origins, and drafted laws in early 1400 to prevent any unauthorised translations</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23</a:t>
            </a:fld>
            <a:endParaRPr lang="en-AU"/>
          </a:p>
        </p:txBody>
      </p:sp>
    </p:spTree>
    <p:extLst>
      <p:ext uri="{BB962C8B-B14F-4D97-AF65-F5344CB8AC3E}">
        <p14:creationId xmlns:p14="http://schemas.microsoft.com/office/powerpoint/2010/main" val="332153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http://gbgm-umc.org/umw/bible/translations.stm</a:t>
            </a:r>
          </a:p>
          <a:p>
            <a:r>
              <a:rPr lang="en-AU" dirty="0" smtClean="0"/>
              <a:t>There are a lot more translations – there were 7+ Greek</a:t>
            </a:r>
            <a:r>
              <a:rPr lang="en-AU" baseline="0" dirty="0" smtClean="0"/>
              <a:t> versions of the Old Testament, but most didn’t survive except as fragments</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24</a:t>
            </a:fld>
            <a:endParaRPr lang="en-AU"/>
          </a:p>
        </p:txBody>
      </p:sp>
    </p:spTree>
    <p:extLst>
      <p:ext uri="{BB962C8B-B14F-4D97-AF65-F5344CB8AC3E}">
        <p14:creationId xmlns:p14="http://schemas.microsoft.com/office/powerpoint/2010/main" val="365966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Hebrew Bible:</a:t>
            </a:r>
          </a:p>
          <a:p>
            <a:r>
              <a:rPr lang="en-AU" dirty="0" smtClean="0"/>
              <a:t>Torah – Pentateuch</a:t>
            </a:r>
          </a:p>
          <a:p>
            <a:r>
              <a:rPr lang="en-AU" dirty="0" err="1" smtClean="0"/>
              <a:t>Nevi’im</a:t>
            </a:r>
            <a:r>
              <a:rPr lang="en-AU" dirty="0" smtClean="0"/>
              <a:t> – Historical Books, Major Prophets,</a:t>
            </a:r>
            <a:r>
              <a:rPr lang="en-AU" baseline="0" dirty="0" smtClean="0"/>
              <a:t> Twelve Minor Prophets</a:t>
            </a:r>
            <a:endParaRPr lang="en-AU" dirty="0" smtClean="0"/>
          </a:p>
          <a:p>
            <a:r>
              <a:rPr lang="en-AU" dirty="0" err="1" smtClean="0"/>
              <a:t>Ketuvim</a:t>
            </a:r>
            <a:r>
              <a:rPr lang="en-AU" dirty="0" smtClean="0"/>
              <a:t> – Wisdom Books</a:t>
            </a:r>
          </a:p>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25</a:t>
            </a:fld>
            <a:endParaRPr lang="en-AU"/>
          </a:p>
        </p:txBody>
      </p:sp>
    </p:spTree>
    <p:extLst>
      <p:ext uri="{BB962C8B-B14F-4D97-AF65-F5344CB8AC3E}">
        <p14:creationId xmlns:p14="http://schemas.microsoft.com/office/powerpoint/2010/main" val="74434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26</a:t>
            </a:fld>
            <a:endParaRPr lang="en-AU"/>
          </a:p>
        </p:txBody>
      </p:sp>
    </p:spTree>
    <p:extLst>
      <p:ext uri="{BB962C8B-B14F-4D97-AF65-F5344CB8AC3E}">
        <p14:creationId xmlns:p14="http://schemas.microsoft.com/office/powerpoint/2010/main" val="121128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27</a:t>
            </a:fld>
            <a:endParaRPr lang="en-AU"/>
          </a:p>
        </p:txBody>
      </p:sp>
    </p:spTree>
    <p:extLst>
      <p:ext uri="{BB962C8B-B14F-4D97-AF65-F5344CB8AC3E}">
        <p14:creationId xmlns:p14="http://schemas.microsoft.com/office/powerpoint/2010/main" val="246961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http://theorthodoxlife.wordpress.com/2012/03/12/masoretic-text-vs-original-hebrew/</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http://av1611.com/kjbp/articles/kinney-esv.html</a:t>
            </a:r>
          </a:p>
          <a:p>
            <a:endParaRPr lang="en-AU" dirty="0" smtClean="0"/>
          </a:p>
          <a:p>
            <a:r>
              <a:rPr lang="en-AU" dirty="0" smtClean="0"/>
              <a:t>Possibly the script that God used on the 10 commandments?</a:t>
            </a:r>
          </a:p>
          <a:p>
            <a:r>
              <a:rPr lang="en-AU" dirty="0" smtClean="0"/>
              <a:t>Samaritan</a:t>
            </a:r>
            <a:r>
              <a:rPr lang="en-AU" baseline="0" dirty="0" smtClean="0"/>
              <a:t>’s still use a derivation of </a:t>
            </a:r>
            <a:r>
              <a:rPr lang="en-AU" baseline="0" dirty="0" err="1" smtClean="0"/>
              <a:t>Paleo</a:t>
            </a:r>
            <a:r>
              <a:rPr lang="en-AU" baseline="0" dirty="0" smtClean="0"/>
              <a:t> Hebrew</a:t>
            </a:r>
            <a:endParaRPr lang="en-AU" dirty="0" smtClean="0"/>
          </a:p>
          <a:p>
            <a:endParaRPr lang="en-AU" dirty="0" smtClean="0"/>
          </a:p>
          <a:p>
            <a:r>
              <a:rPr lang="en-AU" dirty="0" smtClean="0"/>
              <a:t>Ancient Hebrew</a:t>
            </a:r>
            <a:r>
              <a:rPr lang="en-AU" baseline="0" dirty="0" smtClean="0"/>
              <a:t> was written with consonants and no vowels (</a:t>
            </a:r>
            <a:r>
              <a:rPr lang="en-AU" baseline="0" dirty="0" err="1" smtClean="0"/>
              <a:t>abjad</a:t>
            </a:r>
            <a:r>
              <a:rPr lang="en-AU" baseline="0" dirty="0" smtClean="0"/>
              <a:t>)</a:t>
            </a:r>
          </a:p>
          <a:p>
            <a:r>
              <a:rPr lang="en-AU" dirty="0" smtClean="0"/>
              <a:t>SLP </a:t>
            </a:r>
            <a:r>
              <a:rPr lang="en-AU" dirty="0" smtClean="0">
                <a:sym typeface="Wingdings" pitchFamily="2" charset="2"/>
              </a:rPr>
              <a:t> SLIP or SLAP?</a:t>
            </a:r>
          </a:p>
          <a:p>
            <a:endParaRPr lang="en-AU" dirty="0" smtClean="0">
              <a:sym typeface="Wingdings" pitchFamily="2" charset="2"/>
            </a:endParaRPr>
          </a:p>
          <a:p>
            <a:r>
              <a:rPr lang="en-AU" dirty="0" smtClean="0">
                <a:sym typeface="Wingdings" pitchFamily="2" charset="2"/>
              </a:rPr>
              <a:t>In 200 AD</a:t>
            </a:r>
            <a:r>
              <a:rPr lang="en-AU" baseline="0" dirty="0" smtClean="0">
                <a:sym typeface="Wingdings" pitchFamily="2" charset="2"/>
              </a:rPr>
              <a:t>, some Old Testament texts in the synagogues were modified to include anti Christian bias</a:t>
            </a:r>
          </a:p>
          <a:p>
            <a:r>
              <a:rPr lang="en-AU" sz="1200" b="0" i="0" kern="1200" dirty="0" smtClean="0">
                <a:solidFill>
                  <a:schemeClr val="tx1"/>
                </a:solidFill>
                <a:effectLst/>
                <a:latin typeface="+mn-lt"/>
                <a:ea typeface="+mn-ea"/>
                <a:cs typeface="+mn-cs"/>
              </a:rPr>
              <a:t>When</a:t>
            </a:r>
            <a:r>
              <a:rPr lang="en-AU" sz="1200" b="0" i="0" kern="1200" baseline="0" dirty="0" smtClean="0">
                <a:solidFill>
                  <a:schemeClr val="tx1"/>
                </a:solidFill>
                <a:effectLst/>
                <a:latin typeface="+mn-lt"/>
                <a:ea typeface="+mn-ea"/>
                <a:cs typeface="+mn-cs"/>
              </a:rPr>
              <a:t> comparing New Testament references to Old Testament we find m</a:t>
            </a:r>
            <a:r>
              <a:rPr lang="en-AU" sz="1200" b="0" i="0" kern="1200" dirty="0" smtClean="0">
                <a:solidFill>
                  <a:schemeClr val="tx1"/>
                </a:solidFill>
                <a:effectLst/>
                <a:latin typeface="+mn-lt"/>
                <a:ea typeface="+mn-ea"/>
                <a:cs typeface="+mn-cs"/>
              </a:rPr>
              <a:t>onkeying around the </a:t>
            </a:r>
            <a:r>
              <a:rPr lang="en-AU" sz="1200" b="0" i="0" kern="1200" baseline="0" dirty="0" smtClean="0">
                <a:solidFill>
                  <a:schemeClr val="tx1"/>
                </a:solidFill>
                <a:effectLst/>
                <a:latin typeface="+mn-lt"/>
                <a:ea typeface="+mn-ea"/>
                <a:cs typeface="+mn-cs"/>
              </a:rPr>
              <a:t>i</a:t>
            </a:r>
            <a:r>
              <a:rPr lang="en-AU" sz="1200" b="0" i="0" kern="1200" dirty="0" smtClean="0">
                <a:solidFill>
                  <a:schemeClr val="tx1"/>
                </a:solidFill>
                <a:effectLst/>
                <a:latin typeface="+mn-lt"/>
                <a:ea typeface="+mn-ea"/>
                <a:cs typeface="+mn-cs"/>
              </a:rPr>
              <a:t>ncarnation, the virgin birth, the deity of Christ, His healing of the blind, His crucifixion, and His salvation of the Gentiles</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28</a:t>
            </a:fld>
            <a:endParaRPr lang="en-AU"/>
          </a:p>
        </p:txBody>
      </p:sp>
    </p:spTree>
    <p:extLst>
      <p:ext uri="{BB962C8B-B14F-4D97-AF65-F5344CB8AC3E}">
        <p14:creationId xmlns:p14="http://schemas.microsoft.com/office/powerpoint/2010/main" val="246961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Earliest known surviving copies of biblical (40%) and extra-biblical documents (30%) and other previously unknown documents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29</a:t>
            </a:fld>
            <a:endParaRPr lang="en-AU"/>
          </a:p>
        </p:txBody>
      </p:sp>
    </p:spTree>
    <p:extLst>
      <p:ext uri="{BB962C8B-B14F-4D97-AF65-F5344CB8AC3E}">
        <p14:creationId xmlns:p14="http://schemas.microsoft.com/office/powerpoint/2010/main" val="7041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 Greek</a:t>
            </a:r>
          </a:p>
          <a:p>
            <a:r>
              <a:rPr lang="en-AU" dirty="0" smtClean="0"/>
              <a:t>Wikipedia says it translates to little papyrus</a:t>
            </a:r>
            <a:r>
              <a:rPr lang="en-AU" baseline="0" dirty="0" smtClean="0"/>
              <a:t> books but Google Translate just says “the books”</a:t>
            </a:r>
            <a:endParaRPr lang="en-AU" dirty="0" smtClean="0"/>
          </a:p>
        </p:txBody>
      </p:sp>
      <p:sp>
        <p:nvSpPr>
          <p:cNvPr id="4" name="Slide Number Placeholder 3"/>
          <p:cNvSpPr>
            <a:spLocks noGrp="1"/>
          </p:cNvSpPr>
          <p:nvPr>
            <p:ph type="sldNum" sz="quarter" idx="10"/>
          </p:nvPr>
        </p:nvSpPr>
        <p:spPr/>
        <p:txBody>
          <a:bodyPr/>
          <a:lstStyle/>
          <a:p>
            <a:fld id="{F5A4A024-5641-473B-BD0D-446154976D2B}" type="slidenum">
              <a:rPr lang="en-AU" smtClean="0"/>
              <a:t>3</a:t>
            </a:fld>
            <a:endParaRPr lang="en-AU"/>
          </a:p>
        </p:txBody>
      </p:sp>
    </p:spTree>
    <p:extLst>
      <p:ext uri="{BB962C8B-B14F-4D97-AF65-F5344CB8AC3E}">
        <p14:creationId xmlns:p14="http://schemas.microsoft.com/office/powerpoint/2010/main" val="3947137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31</a:t>
            </a:fld>
            <a:endParaRPr lang="en-AU"/>
          </a:p>
        </p:txBody>
      </p:sp>
    </p:spTree>
    <p:extLst>
      <p:ext uri="{BB962C8B-B14F-4D97-AF65-F5344CB8AC3E}">
        <p14:creationId xmlns:p14="http://schemas.microsoft.com/office/powerpoint/2010/main" val="45098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http://www.catholic.com/quickquestions/in-which-passages-does-jesus-quote-the-septuagint-and-where-does-the-new-testament-al</a:t>
            </a:r>
          </a:p>
          <a:p>
            <a:r>
              <a:rPr lang="en-AU" dirty="0" smtClean="0"/>
              <a:t>New Testament cites Septuagint</a:t>
            </a:r>
            <a:r>
              <a:rPr lang="en-AU" baseline="0" dirty="0" smtClean="0"/>
              <a:t> in </a:t>
            </a:r>
            <a:r>
              <a:rPr lang="en-AU" dirty="0" smtClean="0"/>
              <a:t>340 places and Hebrew</a:t>
            </a:r>
            <a:r>
              <a:rPr lang="en-AU" baseline="0" dirty="0" smtClean="0"/>
              <a:t> in 33 places</a:t>
            </a:r>
          </a:p>
          <a:p>
            <a:r>
              <a:rPr lang="en-AU" dirty="0" smtClean="0"/>
              <a:t>http://www.johnsanidopoulos.com/2010/02/septuagint-vs-masoretic-which-is-more.html</a:t>
            </a:r>
          </a:p>
        </p:txBody>
      </p:sp>
      <p:sp>
        <p:nvSpPr>
          <p:cNvPr id="4" name="Slide Number Placeholder 3"/>
          <p:cNvSpPr>
            <a:spLocks noGrp="1"/>
          </p:cNvSpPr>
          <p:nvPr>
            <p:ph type="sldNum" sz="quarter" idx="10"/>
          </p:nvPr>
        </p:nvSpPr>
        <p:spPr/>
        <p:txBody>
          <a:bodyPr/>
          <a:lstStyle/>
          <a:p>
            <a:fld id="{F5A4A024-5641-473B-BD0D-446154976D2B}" type="slidenum">
              <a:rPr lang="en-AU" smtClean="0"/>
              <a:t>32</a:t>
            </a:fld>
            <a:endParaRPr lang="en-AU"/>
          </a:p>
        </p:txBody>
      </p:sp>
    </p:spTree>
    <p:extLst>
      <p:ext uri="{BB962C8B-B14F-4D97-AF65-F5344CB8AC3E}">
        <p14:creationId xmlns:p14="http://schemas.microsoft.com/office/powerpoint/2010/main" val="278304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Syriac is a dialect</a:t>
            </a:r>
            <a:r>
              <a:rPr lang="en-AU" baseline="0" dirty="0" smtClean="0"/>
              <a:t> of Eastern Aramaic closely related to the dialect that Jesus spoke</a:t>
            </a:r>
          </a:p>
          <a:p>
            <a:r>
              <a:rPr lang="en-AU" baseline="0" dirty="0" smtClean="0"/>
              <a:t>Syria was a Roman province since 64 BC and was where the Gospels of Matthew and Luke were written</a:t>
            </a:r>
          </a:p>
          <a:p>
            <a:endParaRPr lang="en-AU" baseline="0" dirty="0" smtClean="0"/>
          </a:p>
          <a:p>
            <a:r>
              <a:rPr lang="en-AU" baseline="0" dirty="0" smtClean="0"/>
              <a:t>This OT manuscript is the oldest in existence at the British Library, dated around 464 AD</a:t>
            </a:r>
          </a:p>
        </p:txBody>
      </p:sp>
      <p:sp>
        <p:nvSpPr>
          <p:cNvPr id="4" name="Slide Number Placeholder 3"/>
          <p:cNvSpPr>
            <a:spLocks noGrp="1"/>
          </p:cNvSpPr>
          <p:nvPr>
            <p:ph type="sldNum" sz="quarter" idx="10"/>
          </p:nvPr>
        </p:nvSpPr>
        <p:spPr/>
        <p:txBody>
          <a:bodyPr/>
          <a:lstStyle/>
          <a:p>
            <a:fld id="{F5A4A024-5641-473B-BD0D-446154976D2B}" type="slidenum">
              <a:rPr lang="en-AU" smtClean="0"/>
              <a:t>33</a:t>
            </a:fld>
            <a:endParaRPr lang="en-AU"/>
          </a:p>
        </p:txBody>
      </p:sp>
    </p:spTree>
    <p:extLst>
      <p:ext uri="{BB962C8B-B14F-4D97-AF65-F5344CB8AC3E}">
        <p14:creationId xmlns:p14="http://schemas.microsoft.com/office/powerpoint/2010/main" val="330200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http://thefederalist-gary.blogspot.com/2011/12/newt-gingrich-palestinians-are-invented.html</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34</a:t>
            </a:fld>
            <a:endParaRPr lang="en-AU"/>
          </a:p>
        </p:txBody>
      </p:sp>
    </p:spTree>
    <p:extLst>
      <p:ext uri="{BB962C8B-B14F-4D97-AF65-F5344CB8AC3E}">
        <p14:creationId xmlns:p14="http://schemas.microsoft.com/office/powerpoint/2010/main" val="1320925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Eastern churches believe that the New Testament was written in Aramaic and then translated into Greek by Gentile Christians in the West, since Aramaic was the primary language of the Persian Empire.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35</a:t>
            </a:fld>
            <a:endParaRPr lang="en-AU"/>
          </a:p>
        </p:txBody>
      </p:sp>
    </p:spTree>
    <p:extLst>
      <p:ext uri="{BB962C8B-B14F-4D97-AF65-F5344CB8AC3E}">
        <p14:creationId xmlns:p14="http://schemas.microsoft.com/office/powerpoint/2010/main" val="3302004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a:t>
            </a:r>
            <a:r>
              <a:rPr lang="en-AU" baseline="0" dirty="0" smtClean="0"/>
              <a:t> books weren’t originally considered canonical by Syrian Christianity</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36</a:t>
            </a:fld>
            <a:endParaRPr lang="en-AU"/>
          </a:p>
        </p:txBody>
      </p:sp>
    </p:spTree>
    <p:extLst>
      <p:ext uri="{BB962C8B-B14F-4D97-AF65-F5344CB8AC3E}">
        <p14:creationId xmlns:p14="http://schemas.microsoft.com/office/powerpoint/2010/main" val="1828378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Vulgate</a:t>
            </a:r>
            <a:r>
              <a:rPr lang="en-AU" baseline="0" dirty="0" smtClean="0"/>
              <a:t> from </a:t>
            </a:r>
            <a:r>
              <a:rPr lang="en-AU" baseline="0" dirty="0" err="1" smtClean="0"/>
              <a:t>versio</a:t>
            </a:r>
            <a:r>
              <a:rPr lang="en-AU" baseline="0" dirty="0" smtClean="0"/>
              <a:t> </a:t>
            </a:r>
            <a:r>
              <a:rPr lang="en-AU" baseline="0" dirty="0" err="1" smtClean="0"/>
              <a:t>vulgata</a:t>
            </a:r>
            <a:r>
              <a:rPr lang="en-AU" baseline="0" dirty="0" smtClean="0"/>
              <a:t> – “commonly used translation”</a:t>
            </a:r>
            <a:endParaRPr lang="en-AU" dirty="0" smtClean="0"/>
          </a:p>
          <a:p>
            <a:endParaRPr lang="en-AU" dirty="0" smtClean="0"/>
          </a:p>
          <a:p>
            <a:r>
              <a:rPr lang="en-AU" dirty="0" smtClean="0"/>
              <a:t>http://www.fisheaters.com/animals3.html</a:t>
            </a:r>
          </a:p>
          <a:p>
            <a:r>
              <a:rPr lang="en-AU" dirty="0" smtClean="0"/>
              <a:t>St. Jerome supposedly pull a thorn out of a</a:t>
            </a:r>
            <a:r>
              <a:rPr lang="en-AU" baseline="0" dirty="0" smtClean="0"/>
              <a:t> lion’s paw and the lion was eternally grateful and took up residence at the monastery.</a:t>
            </a:r>
          </a:p>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37</a:t>
            </a:fld>
            <a:endParaRPr lang="en-AU"/>
          </a:p>
        </p:txBody>
      </p:sp>
    </p:spTree>
    <p:extLst>
      <p:ext uri="{BB962C8B-B14F-4D97-AF65-F5344CB8AC3E}">
        <p14:creationId xmlns:p14="http://schemas.microsoft.com/office/powerpoint/2010/main" val="356621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Particularly in North Africa and</a:t>
            </a:r>
            <a:r>
              <a:rPr lang="en-AU" baseline="0" dirty="0" smtClean="0"/>
              <a:t> Spain, copyists would insert the old familiar phrases and expressions</a:t>
            </a:r>
          </a:p>
          <a:p>
            <a:r>
              <a:rPr lang="en-AU" baseline="0" dirty="0" smtClean="0"/>
              <a:t>Whereas in Italy and southern France, a purer Vulgate text predominated</a:t>
            </a:r>
          </a:p>
          <a:p>
            <a:endParaRPr lang="en-AU" baseline="0" dirty="0" smtClean="0"/>
          </a:p>
          <a:p>
            <a:r>
              <a:rPr lang="en-AU" baseline="0" dirty="0" smtClean="0"/>
              <a:t>Most early English translations were from the Vulgate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38</a:t>
            </a:fld>
            <a:endParaRPr lang="en-AU"/>
          </a:p>
        </p:txBody>
      </p:sp>
    </p:spTree>
    <p:extLst>
      <p:ext uri="{BB962C8B-B14F-4D97-AF65-F5344CB8AC3E}">
        <p14:creationId xmlns:p14="http://schemas.microsoft.com/office/powerpoint/2010/main" val="1337895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Publican</a:t>
            </a:r>
            <a:r>
              <a:rPr lang="en-AU" baseline="0" dirty="0" smtClean="0"/>
              <a:t> – initially public contractor that also served as tax collectors. By the renaissance, it meant tavern keeper (landlord of a public house).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39</a:t>
            </a:fld>
            <a:endParaRPr lang="en-AU"/>
          </a:p>
        </p:txBody>
      </p:sp>
    </p:spTree>
    <p:extLst>
      <p:ext uri="{BB962C8B-B14F-4D97-AF65-F5344CB8AC3E}">
        <p14:creationId xmlns:p14="http://schemas.microsoft.com/office/powerpoint/2010/main" val="4010686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Gutenberg Bible</a:t>
            </a:r>
            <a:r>
              <a:rPr lang="en-AU" baseline="0" dirty="0" smtClean="0"/>
              <a:t> – only 48 copies exist today</a:t>
            </a:r>
            <a:endParaRPr lang="en-AU" dirty="0" smtClean="0"/>
          </a:p>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40</a:t>
            </a:fld>
            <a:endParaRPr lang="en-AU"/>
          </a:p>
        </p:txBody>
      </p:sp>
    </p:spTree>
    <p:extLst>
      <p:ext uri="{BB962C8B-B14F-4D97-AF65-F5344CB8AC3E}">
        <p14:creationId xmlns:p14="http://schemas.microsoft.com/office/powerpoint/2010/main" val="111028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John was Archbishop of Constantinople</a:t>
            </a:r>
          </a:p>
          <a:p>
            <a:r>
              <a:rPr lang="en-AU" dirty="0" smtClean="0"/>
              <a:t>He was called Chrysostom</a:t>
            </a:r>
            <a:r>
              <a:rPr lang="en-AU" baseline="0" dirty="0" smtClean="0"/>
              <a:t> which means Golden Mouth because of his eloquence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a:t>
            </a:fld>
            <a:endParaRPr lang="en-AU"/>
          </a:p>
        </p:txBody>
      </p:sp>
    </p:spTree>
    <p:extLst>
      <p:ext uri="{BB962C8B-B14F-4D97-AF65-F5344CB8AC3E}">
        <p14:creationId xmlns:p14="http://schemas.microsoft.com/office/powerpoint/2010/main" val="3947137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41</a:t>
            </a:fld>
            <a:endParaRPr lang="en-AU"/>
          </a:p>
        </p:txBody>
      </p:sp>
    </p:spTree>
    <p:extLst>
      <p:ext uri="{BB962C8B-B14F-4D97-AF65-F5344CB8AC3E}">
        <p14:creationId xmlns:p14="http://schemas.microsoft.com/office/powerpoint/2010/main" val="1989532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Start with </a:t>
            </a:r>
            <a:r>
              <a:rPr lang="en-AU" dirty="0" err="1" smtClean="0"/>
              <a:t>Pe</a:t>
            </a:r>
            <a:r>
              <a:rPr lang="en-AU" dirty="0" smtClean="0"/>
              <a:t> and end with </a:t>
            </a:r>
            <a:r>
              <a:rPr lang="en-AU" dirty="0" err="1" smtClean="0"/>
              <a:t>Samekh</a:t>
            </a:r>
            <a:endParaRPr lang="en-AU" dirty="0" smtClean="0"/>
          </a:p>
          <a:p>
            <a:endParaRPr lang="en-AU" dirty="0" smtClean="0"/>
          </a:p>
          <a:p>
            <a:r>
              <a:rPr lang="en-AU" dirty="0" smtClean="0"/>
              <a:t>Stephen Langton drafted the Magna </a:t>
            </a:r>
            <a:r>
              <a:rPr lang="en-AU" dirty="0" err="1" smtClean="0"/>
              <a:t>Carta</a:t>
            </a:r>
            <a:r>
              <a:rPr lang="en-AU" dirty="0" smtClean="0"/>
              <a:t> (the</a:t>
            </a:r>
            <a:r>
              <a:rPr lang="en-AU" baseline="0" dirty="0" smtClean="0"/>
              <a:t> King would govern England and its people according to the customs of feudal law)</a:t>
            </a:r>
          </a:p>
        </p:txBody>
      </p:sp>
      <p:sp>
        <p:nvSpPr>
          <p:cNvPr id="4" name="Slide Number Placeholder 3"/>
          <p:cNvSpPr>
            <a:spLocks noGrp="1"/>
          </p:cNvSpPr>
          <p:nvPr>
            <p:ph type="sldNum" sz="quarter" idx="10"/>
          </p:nvPr>
        </p:nvSpPr>
        <p:spPr/>
        <p:txBody>
          <a:bodyPr/>
          <a:lstStyle/>
          <a:p>
            <a:fld id="{F5A4A024-5641-473B-BD0D-446154976D2B}" type="slidenum">
              <a:rPr lang="en-AU" smtClean="0"/>
              <a:t>42</a:t>
            </a:fld>
            <a:endParaRPr lang="en-AU"/>
          </a:p>
        </p:txBody>
      </p:sp>
    </p:spTree>
    <p:extLst>
      <p:ext uri="{BB962C8B-B14F-4D97-AF65-F5344CB8AC3E}">
        <p14:creationId xmlns:p14="http://schemas.microsoft.com/office/powerpoint/2010/main" val="2473635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http://saintandcynic.blogspot.com/2011/05/rabbi-french-printer-and-harold-camping.html</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43</a:t>
            </a:fld>
            <a:endParaRPr lang="en-AU"/>
          </a:p>
        </p:txBody>
      </p:sp>
    </p:spTree>
    <p:extLst>
      <p:ext uri="{BB962C8B-B14F-4D97-AF65-F5344CB8AC3E}">
        <p14:creationId xmlns:p14="http://schemas.microsoft.com/office/powerpoint/2010/main" val="2176838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http://en.wikipedia.org/wiki/Bible_translations_into_Malayalam</a:t>
            </a:r>
          </a:p>
          <a:p>
            <a:r>
              <a:rPr lang="en-AU" dirty="0" smtClean="0"/>
              <a:t>http://www.keralabrethren.net/boardkb/view.asp?id=2119&amp;forum=General</a:t>
            </a:r>
          </a:p>
          <a:p>
            <a:endParaRPr lang="en-AU" dirty="0" smtClean="0"/>
          </a:p>
          <a:p>
            <a:r>
              <a:rPr lang="en-AU" dirty="0" smtClean="0"/>
              <a:t>Out of the 1652 Indian languages, Tamil was the first language to</a:t>
            </a:r>
            <a:r>
              <a:rPr lang="en-AU" baseline="0" dirty="0" smtClean="0"/>
              <a:t> have a Bible translation in 1658 as a Dutch chaplain visited Tamil Nadu and translated a few New Testament portions</a:t>
            </a:r>
          </a:p>
          <a:p>
            <a:r>
              <a:rPr lang="en-AU" baseline="0" dirty="0" smtClean="0"/>
              <a:t>Bengali was the first Indian language to have a complete translation in 1793, by Baptist missionary William Carrey</a:t>
            </a:r>
          </a:p>
          <a:p>
            <a:endParaRPr lang="en-AU" baseline="0" dirty="0" smtClean="0"/>
          </a:p>
          <a:p>
            <a:r>
              <a:rPr lang="en-AU" baseline="0" dirty="0" smtClean="0"/>
              <a:t>One difficulty was that there wasn’t an accepted literary form in Malayalam as people used to speak various dialects in different places, so Tamil influenced the early translations</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44</a:t>
            </a:fld>
            <a:endParaRPr lang="en-AU"/>
          </a:p>
        </p:txBody>
      </p:sp>
    </p:spTree>
    <p:extLst>
      <p:ext uri="{BB962C8B-B14F-4D97-AF65-F5344CB8AC3E}">
        <p14:creationId xmlns:p14="http://schemas.microsoft.com/office/powerpoint/2010/main" val="1799706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Services were held in Syriac</a:t>
            </a:r>
          </a:p>
          <a:p>
            <a:r>
              <a:rPr lang="en-AU" dirty="0" smtClean="0"/>
              <a:t>No deuterocanonical books in Malayalam translations</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45</a:t>
            </a:fld>
            <a:endParaRPr lang="en-AU"/>
          </a:p>
        </p:txBody>
      </p:sp>
    </p:spTree>
    <p:extLst>
      <p:ext uri="{BB962C8B-B14F-4D97-AF65-F5344CB8AC3E}">
        <p14:creationId xmlns:p14="http://schemas.microsoft.com/office/powerpoint/2010/main" val="159344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http://voiceoftruthblog.com/which-bible-version-is-right-for-me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46</a:t>
            </a:fld>
            <a:endParaRPr lang="en-AU"/>
          </a:p>
        </p:txBody>
      </p:sp>
    </p:spTree>
    <p:extLst>
      <p:ext uri="{BB962C8B-B14F-4D97-AF65-F5344CB8AC3E}">
        <p14:creationId xmlns:p14="http://schemas.microsoft.com/office/powerpoint/2010/main" val="85983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 </a:t>
            </a:r>
            <a:r>
              <a:rPr lang="en-AU" dirty="0" err="1" smtClean="0"/>
              <a:t>Thoma</a:t>
            </a:r>
            <a:r>
              <a:rPr lang="en-AU" dirty="0" smtClean="0"/>
              <a:t> church uses Protestant</a:t>
            </a:r>
            <a:r>
              <a:rPr lang="en-AU" baseline="0" dirty="0" smtClean="0"/>
              <a:t> Bible</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5</a:t>
            </a:fld>
            <a:endParaRPr lang="en-AU"/>
          </a:p>
        </p:txBody>
      </p:sp>
    </p:spTree>
    <p:extLst>
      <p:ext uri="{BB962C8B-B14F-4D97-AF65-F5344CB8AC3E}">
        <p14:creationId xmlns:p14="http://schemas.microsoft.com/office/powerpoint/2010/main" val="367500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6</a:t>
            </a:fld>
            <a:endParaRPr lang="en-AU"/>
          </a:p>
        </p:txBody>
      </p:sp>
    </p:spTree>
    <p:extLst>
      <p:ext uri="{BB962C8B-B14F-4D97-AF65-F5344CB8AC3E}">
        <p14:creationId xmlns:p14="http://schemas.microsoft.com/office/powerpoint/2010/main" val="367500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8</a:t>
            </a:fld>
            <a:endParaRPr lang="en-AU"/>
          </a:p>
        </p:txBody>
      </p:sp>
    </p:spTree>
    <p:extLst>
      <p:ext uri="{BB962C8B-B14F-4D97-AF65-F5344CB8AC3E}">
        <p14:creationId xmlns:p14="http://schemas.microsoft.com/office/powerpoint/2010/main" val="12112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http://agards-bible-timeline.com/q1_bible_who_wrote.html</a:t>
            </a:r>
          </a:p>
          <a:p>
            <a:r>
              <a:rPr lang="en-AU" dirty="0" smtClean="0"/>
              <a:t>http://en.wikipedia.org/wiki/Dating_the_Bible</a:t>
            </a:r>
          </a:p>
          <a:p>
            <a:endParaRPr lang="en-AU" dirty="0" smtClean="0"/>
          </a:p>
          <a:p>
            <a:r>
              <a:rPr lang="en-AU" dirty="0" smtClean="0"/>
              <a:t>http://en.wikipedia.org/wiki/Ancient_literature</a:t>
            </a:r>
          </a:p>
          <a:p>
            <a:r>
              <a:rPr lang="en-AU" dirty="0" smtClean="0"/>
              <a:t>Bible</a:t>
            </a:r>
            <a:r>
              <a:rPr lang="en-AU" baseline="0" dirty="0" smtClean="0"/>
              <a:t> isn’t the earliest literature – we have literature dated from 2600 BC onward – mainly Sumerian and Egyptian texts</a:t>
            </a:r>
            <a:endParaRPr lang="en-AU" dirty="0" smtClean="0"/>
          </a:p>
        </p:txBody>
      </p:sp>
      <p:sp>
        <p:nvSpPr>
          <p:cNvPr id="4" name="Slide Number Placeholder 3"/>
          <p:cNvSpPr>
            <a:spLocks noGrp="1"/>
          </p:cNvSpPr>
          <p:nvPr>
            <p:ph type="sldNum" sz="quarter" idx="10"/>
          </p:nvPr>
        </p:nvSpPr>
        <p:spPr/>
        <p:txBody>
          <a:bodyPr/>
          <a:lstStyle/>
          <a:p>
            <a:fld id="{F5A4A024-5641-473B-BD0D-446154976D2B}" type="slidenum">
              <a:rPr lang="en-AU" smtClean="0"/>
              <a:t>11</a:t>
            </a:fld>
            <a:endParaRPr lang="en-AU"/>
          </a:p>
        </p:txBody>
      </p:sp>
    </p:spTree>
    <p:extLst>
      <p:ext uri="{BB962C8B-B14F-4D97-AF65-F5344CB8AC3E}">
        <p14:creationId xmlns:p14="http://schemas.microsoft.com/office/powerpoint/2010/main" val="53661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http://chiriqui.travel/bible/wp-content/uploads/2009/05/chrono-map-old-testament.jpg</a:t>
            </a:r>
          </a:p>
          <a:p>
            <a:endParaRPr lang="en-AU" dirty="0" smtClean="0"/>
          </a:p>
          <a:p>
            <a:r>
              <a:rPr lang="en-AU" dirty="0" smtClean="0"/>
              <a:t>Moses (and others) wrote the Pentateuch</a:t>
            </a:r>
          </a:p>
          <a:p>
            <a:r>
              <a:rPr lang="en-AU" dirty="0" smtClean="0"/>
              <a:t>Malachi (or</a:t>
            </a:r>
            <a:r>
              <a:rPr lang="en-AU" baseline="0" dirty="0" smtClean="0"/>
              <a:t> maybe Ezra</a:t>
            </a:r>
            <a:r>
              <a:rPr lang="en-AU" dirty="0" smtClean="0"/>
              <a:t>) wrote the Malachi</a:t>
            </a:r>
          </a:p>
          <a:p>
            <a:r>
              <a:rPr lang="en-AU" dirty="0" smtClean="0"/>
              <a:t>All parts were subject to revision by later authors</a:t>
            </a:r>
          </a:p>
        </p:txBody>
      </p:sp>
      <p:sp>
        <p:nvSpPr>
          <p:cNvPr id="4" name="Slide Number Placeholder 3"/>
          <p:cNvSpPr>
            <a:spLocks noGrp="1"/>
          </p:cNvSpPr>
          <p:nvPr>
            <p:ph type="sldNum" sz="quarter" idx="10"/>
          </p:nvPr>
        </p:nvSpPr>
        <p:spPr/>
        <p:txBody>
          <a:bodyPr/>
          <a:lstStyle/>
          <a:p>
            <a:fld id="{F5A4A024-5641-473B-BD0D-446154976D2B}" type="slidenum">
              <a:rPr lang="en-AU" smtClean="0"/>
              <a:t>12</a:t>
            </a:fld>
            <a:endParaRPr lang="en-AU"/>
          </a:p>
        </p:txBody>
      </p:sp>
    </p:spTree>
    <p:extLst>
      <p:ext uri="{BB962C8B-B14F-4D97-AF65-F5344CB8AC3E}">
        <p14:creationId xmlns:p14="http://schemas.microsoft.com/office/powerpoint/2010/main" val="137421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 book written is 1 Thessalonians around 50 AD</a:t>
            </a:r>
          </a:p>
          <a:p>
            <a:r>
              <a:rPr lang="en-AU" dirty="0" smtClean="0"/>
              <a:t>Last book written was Revelation around 81-96 AD</a:t>
            </a:r>
          </a:p>
          <a:p>
            <a:endParaRPr lang="en-AU" dirty="0" smtClean="0"/>
          </a:p>
          <a:p>
            <a:r>
              <a:rPr lang="en-AU" dirty="0" smtClean="0"/>
              <a:t>Mt </a:t>
            </a:r>
            <a:r>
              <a:rPr lang="en-AU" dirty="0" smtClean="0"/>
              <a:t>Vesuvius destroyed</a:t>
            </a:r>
            <a:r>
              <a:rPr lang="en-AU" baseline="0" dirty="0" smtClean="0"/>
              <a:t> Pompeii</a:t>
            </a:r>
            <a:endParaRPr lang="en-AU" dirty="0"/>
          </a:p>
        </p:txBody>
      </p:sp>
      <p:sp>
        <p:nvSpPr>
          <p:cNvPr id="4" name="Slide Number Placeholder 3"/>
          <p:cNvSpPr>
            <a:spLocks noGrp="1"/>
          </p:cNvSpPr>
          <p:nvPr>
            <p:ph type="sldNum" sz="quarter" idx="10"/>
          </p:nvPr>
        </p:nvSpPr>
        <p:spPr/>
        <p:txBody>
          <a:bodyPr/>
          <a:lstStyle/>
          <a:p>
            <a:fld id="{F5A4A024-5641-473B-BD0D-446154976D2B}" type="slidenum">
              <a:rPr lang="en-AU" smtClean="0"/>
              <a:t>13</a:t>
            </a:fld>
            <a:endParaRPr lang="en-AU"/>
          </a:p>
        </p:txBody>
      </p:sp>
    </p:spTree>
    <p:extLst>
      <p:ext uri="{BB962C8B-B14F-4D97-AF65-F5344CB8AC3E}">
        <p14:creationId xmlns:p14="http://schemas.microsoft.com/office/powerpoint/2010/main" val="146183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C53BA20-AA16-455A-98F6-24AC858C42BC}"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206675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53BA20-AA16-455A-98F6-24AC858C42BC}"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226239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53BA20-AA16-455A-98F6-24AC858C42BC}"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265874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53BA20-AA16-455A-98F6-24AC858C42BC}"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25614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3BA20-AA16-455A-98F6-24AC858C42BC}" type="datetimeFigureOut">
              <a:rPr lang="en-AU" smtClean="0"/>
              <a:t>23/02/2013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4858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C53BA20-AA16-455A-98F6-24AC858C42BC}" type="datetimeFigureOut">
              <a:rPr lang="en-AU" smtClean="0"/>
              <a:t>23/02/2013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21559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C53BA20-AA16-455A-98F6-24AC858C42BC}" type="datetimeFigureOut">
              <a:rPr lang="en-AU" smtClean="0"/>
              <a:t>23/02/2013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17785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C53BA20-AA16-455A-98F6-24AC858C42BC}" type="datetimeFigureOut">
              <a:rPr lang="en-AU" smtClean="0"/>
              <a:t>23/02/2013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157122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3BA20-AA16-455A-98F6-24AC858C42BC}" type="datetimeFigureOut">
              <a:rPr lang="en-AU" smtClean="0"/>
              <a:t>23/02/2013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22309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3BA20-AA16-455A-98F6-24AC858C42BC}" type="datetimeFigureOut">
              <a:rPr lang="en-AU" smtClean="0"/>
              <a:t>23/02/2013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4565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3BA20-AA16-455A-98F6-24AC858C42BC}" type="datetimeFigureOut">
              <a:rPr lang="en-AU" smtClean="0"/>
              <a:t>23/02/2013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63C5E1-CB3A-4E9F-A25B-055A0C1873E0}" type="slidenum">
              <a:rPr lang="en-AU" smtClean="0"/>
              <a:t>‹#›</a:t>
            </a:fld>
            <a:endParaRPr lang="en-AU"/>
          </a:p>
        </p:txBody>
      </p:sp>
    </p:spTree>
    <p:extLst>
      <p:ext uri="{BB962C8B-B14F-4D97-AF65-F5344CB8AC3E}">
        <p14:creationId xmlns:p14="http://schemas.microsoft.com/office/powerpoint/2010/main" val="377790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ook Antiqua" pitchFamily="18" charset="0"/>
              </a:defRPr>
            </a:lvl1pPr>
          </a:lstStyle>
          <a:p>
            <a:fld id="{1C53BA20-AA16-455A-98F6-24AC858C42BC}" type="datetimeFigureOut">
              <a:rPr lang="en-AU" smtClean="0"/>
              <a:pPr/>
              <a:t>23/02/2013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ook Antiqua" pitchFamily="18"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Book Antiqua" pitchFamily="18" charset="0"/>
              </a:defRPr>
            </a:lvl1pPr>
          </a:lstStyle>
          <a:p>
            <a:fld id="{B763C5E1-CB3A-4E9F-A25B-055A0C1873E0}" type="slidenum">
              <a:rPr lang="en-AU" smtClean="0"/>
              <a:pPr/>
              <a:t>‹#›</a:t>
            </a:fld>
            <a:endParaRPr lang="en-AU"/>
          </a:p>
        </p:txBody>
      </p:sp>
    </p:spTree>
    <p:extLst>
      <p:ext uri="{BB962C8B-B14F-4D97-AF65-F5344CB8AC3E}">
        <p14:creationId xmlns:p14="http://schemas.microsoft.com/office/powerpoint/2010/main" val="134916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ook Antiqu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stpatselkhorn.org/portals/0/bible-Sun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 y="908720"/>
            <a:ext cx="9147741" cy="5517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AU" sz="6600" b="1" dirty="0" smtClean="0">
                <a:solidFill>
                  <a:schemeClr val="bg1"/>
                </a:solidFill>
                <a:latin typeface="Book Antiqua" pitchFamily="18" charset="0"/>
              </a:rPr>
              <a:t>History of the Bible</a:t>
            </a:r>
            <a:endParaRPr lang="en-AU" sz="6600" b="1" dirty="0">
              <a:solidFill>
                <a:schemeClr val="bg1"/>
              </a:solidFill>
              <a:latin typeface="Book Antiqua" pitchFamily="18" charset="0"/>
            </a:endParaRPr>
          </a:p>
        </p:txBody>
      </p:sp>
    </p:spTree>
    <p:extLst>
      <p:ext uri="{BB962C8B-B14F-4D97-AF65-F5344CB8AC3E}">
        <p14:creationId xmlns:p14="http://schemas.microsoft.com/office/powerpoint/2010/main" val="3537022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1556792"/>
            <a:ext cx="4104456" cy="1224136"/>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395536" y="3140968"/>
            <a:ext cx="4104456" cy="2736304"/>
          </a:xfrm>
          <a:prstGeom prst="rect">
            <a:avLst/>
          </a:prstGeom>
          <a:solidFill>
            <a:srgbClr val="C0504D">
              <a:alpha val="2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Rectangle 8"/>
          <p:cNvSpPr/>
          <p:nvPr/>
        </p:nvSpPr>
        <p:spPr>
          <a:xfrm>
            <a:off x="4652392" y="1556792"/>
            <a:ext cx="4104456" cy="1224136"/>
          </a:xfrm>
          <a:prstGeom prst="rect">
            <a:avLst/>
          </a:prstGeom>
          <a:solidFill>
            <a:srgbClr val="C0504D">
              <a:alpha val="2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0" name="Rectangle 9"/>
          <p:cNvSpPr/>
          <p:nvPr/>
        </p:nvSpPr>
        <p:spPr>
          <a:xfrm>
            <a:off x="4652392" y="3140968"/>
            <a:ext cx="4104456" cy="2088232"/>
          </a:xfrm>
          <a:prstGeom prst="rect">
            <a:avLst/>
          </a:prstGeom>
          <a:solidFill>
            <a:srgbClr val="9BBB59">
              <a:alpha val="2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smtClean="0"/>
              <a:t>New Testament Books</a:t>
            </a:r>
            <a:endParaRPr lang="en-AU" dirty="0"/>
          </a:p>
        </p:txBody>
      </p:sp>
      <p:sp>
        <p:nvSpPr>
          <p:cNvPr id="5" name="Content Placeholder 4"/>
          <p:cNvSpPr>
            <a:spLocks noGrp="1"/>
          </p:cNvSpPr>
          <p:nvPr>
            <p:ph sz="half" idx="1"/>
          </p:nvPr>
        </p:nvSpPr>
        <p:spPr/>
        <p:txBody>
          <a:bodyPr>
            <a:normAutofit fontScale="70000" lnSpcReduction="20000"/>
          </a:bodyPr>
          <a:lstStyle/>
          <a:p>
            <a:pPr marL="514350" indent="-514350">
              <a:buFont typeface="+mj-lt"/>
              <a:buAutoNum type="arabicPeriod"/>
            </a:pPr>
            <a:r>
              <a:rPr lang="en-AU" dirty="0"/>
              <a:t>Matthew</a:t>
            </a:r>
          </a:p>
          <a:p>
            <a:pPr marL="514350" indent="-514350">
              <a:buFont typeface="+mj-lt"/>
              <a:buAutoNum type="arabicPeriod"/>
            </a:pPr>
            <a:r>
              <a:rPr lang="en-AU" dirty="0"/>
              <a:t>Mark</a:t>
            </a:r>
          </a:p>
          <a:p>
            <a:pPr marL="514350" indent="-514350">
              <a:buFont typeface="+mj-lt"/>
              <a:buAutoNum type="arabicPeriod"/>
            </a:pPr>
            <a:r>
              <a:rPr lang="en-AU" dirty="0"/>
              <a:t>Luke</a:t>
            </a:r>
          </a:p>
          <a:p>
            <a:pPr marL="514350" indent="-514350">
              <a:buFont typeface="+mj-lt"/>
              <a:buAutoNum type="arabicPeriod"/>
            </a:pPr>
            <a:r>
              <a:rPr lang="en-AU" dirty="0"/>
              <a:t>John</a:t>
            </a:r>
          </a:p>
          <a:p>
            <a:pPr marL="514350" indent="-514350">
              <a:buFont typeface="+mj-lt"/>
              <a:buAutoNum type="arabicPeriod"/>
            </a:pPr>
            <a:r>
              <a:rPr lang="en-AU" dirty="0"/>
              <a:t>Acts</a:t>
            </a:r>
          </a:p>
          <a:p>
            <a:pPr marL="514350" indent="-514350">
              <a:buFont typeface="+mj-lt"/>
              <a:buAutoNum type="arabicPeriod"/>
            </a:pPr>
            <a:r>
              <a:rPr lang="en-AU" dirty="0"/>
              <a:t>Romans</a:t>
            </a:r>
          </a:p>
          <a:p>
            <a:pPr marL="514350" indent="-514350">
              <a:buFont typeface="+mj-lt"/>
              <a:buAutoNum type="arabicPeriod"/>
            </a:pPr>
            <a:r>
              <a:rPr lang="en-AU" dirty="0"/>
              <a:t>1 Corinthians</a:t>
            </a:r>
          </a:p>
          <a:p>
            <a:pPr marL="514350" indent="-514350">
              <a:buFont typeface="+mj-lt"/>
              <a:buAutoNum type="arabicPeriod"/>
            </a:pPr>
            <a:r>
              <a:rPr lang="en-AU" dirty="0"/>
              <a:t>2 Corinthians</a:t>
            </a:r>
          </a:p>
          <a:p>
            <a:pPr marL="514350" indent="-514350">
              <a:buFont typeface="+mj-lt"/>
              <a:buAutoNum type="arabicPeriod"/>
            </a:pPr>
            <a:r>
              <a:rPr lang="en-AU" dirty="0"/>
              <a:t>Galatians</a:t>
            </a:r>
          </a:p>
          <a:p>
            <a:pPr marL="514350" indent="-514350">
              <a:buFont typeface="+mj-lt"/>
              <a:buAutoNum type="arabicPeriod"/>
            </a:pPr>
            <a:r>
              <a:rPr lang="en-AU" dirty="0"/>
              <a:t>Ephesians</a:t>
            </a:r>
          </a:p>
          <a:p>
            <a:pPr marL="514350" indent="-514350">
              <a:buFont typeface="+mj-lt"/>
              <a:buAutoNum type="arabicPeriod"/>
            </a:pPr>
            <a:r>
              <a:rPr lang="en-AU" dirty="0"/>
              <a:t>Philippians</a:t>
            </a:r>
          </a:p>
          <a:p>
            <a:pPr marL="514350" indent="-514350">
              <a:buFont typeface="+mj-lt"/>
              <a:buAutoNum type="arabicPeriod"/>
            </a:pPr>
            <a:r>
              <a:rPr lang="en-AU" dirty="0"/>
              <a:t>Colossians</a:t>
            </a:r>
          </a:p>
          <a:p>
            <a:pPr marL="514350" indent="-514350">
              <a:buFont typeface="+mj-lt"/>
              <a:buAutoNum type="arabicPeriod"/>
            </a:pPr>
            <a:r>
              <a:rPr lang="en-AU" dirty="0"/>
              <a:t>1 Thessalonians</a:t>
            </a:r>
          </a:p>
          <a:p>
            <a:pPr marL="514350" indent="-514350">
              <a:buFont typeface="+mj-lt"/>
              <a:buAutoNum type="arabicPeriod"/>
            </a:pPr>
            <a:r>
              <a:rPr lang="en-AU" dirty="0"/>
              <a:t>2 Thessalonians</a:t>
            </a:r>
          </a:p>
        </p:txBody>
      </p:sp>
      <p:sp>
        <p:nvSpPr>
          <p:cNvPr id="6" name="Content Placeholder 5"/>
          <p:cNvSpPr>
            <a:spLocks noGrp="1"/>
          </p:cNvSpPr>
          <p:nvPr>
            <p:ph sz="half" idx="2"/>
          </p:nvPr>
        </p:nvSpPr>
        <p:spPr/>
        <p:txBody>
          <a:bodyPr>
            <a:normAutofit fontScale="70000" lnSpcReduction="20000"/>
          </a:bodyPr>
          <a:lstStyle/>
          <a:p>
            <a:pPr marL="514350" indent="-514350">
              <a:buFont typeface="+mj-lt"/>
              <a:buAutoNum type="arabicPeriod" startAt="15"/>
            </a:pPr>
            <a:r>
              <a:rPr lang="en-AU" dirty="0"/>
              <a:t>1 Timothy</a:t>
            </a:r>
          </a:p>
          <a:p>
            <a:pPr marL="514350" indent="-514350">
              <a:buFont typeface="+mj-lt"/>
              <a:buAutoNum type="arabicPeriod" startAt="15"/>
            </a:pPr>
            <a:r>
              <a:rPr lang="en-AU" dirty="0"/>
              <a:t>2 Timothy</a:t>
            </a:r>
          </a:p>
          <a:p>
            <a:pPr marL="514350" indent="-514350">
              <a:buFont typeface="+mj-lt"/>
              <a:buAutoNum type="arabicPeriod" startAt="15"/>
            </a:pPr>
            <a:r>
              <a:rPr lang="en-AU" dirty="0"/>
              <a:t>Titus</a:t>
            </a:r>
          </a:p>
          <a:p>
            <a:pPr marL="514350" indent="-514350">
              <a:buFont typeface="+mj-lt"/>
              <a:buAutoNum type="arabicPeriod" startAt="15"/>
            </a:pPr>
            <a:r>
              <a:rPr lang="en-AU" dirty="0"/>
              <a:t>Philemon</a:t>
            </a:r>
          </a:p>
          <a:p>
            <a:pPr marL="514350" indent="-514350">
              <a:buFont typeface="+mj-lt"/>
              <a:buAutoNum type="arabicPeriod" startAt="15"/>
            </a:pPr>
            <a:r>
              <a:rPr lang="en-AU" dirty="0"/>
              <a:t>Hebrews</a:t>
            </a:r>
          </a:p>
          <a:p>
            <a:pPr marL="514350" indent="-514350">
              <a:buFont typeface="+mj-lt"/>
              <a:buAutoNum type="arabicPeriod" startAt="15"/>
            </a:pPr>
            <a:r>
              <a:rPr lang="en-AU" dirty="0"/>
              <a:t>James</a:t>
            </a:r>
          </a:p>
          <a:p>
            <a:pPr marL="514350" indent="-514350">
              <a:buFont typeface="+mj-lt"/>
              <a:buAutoNum type="arabicPeriod" startAt="15"/>
            </a:pPr>
            <a:r>
              <a:rPr lang="en-AU" dirty="0"/>
              <a:t>1 Peter</a:t>
            </a:r>
          </a:p>
          <a:p>
            <a:pPr marL="514350" indent="-514350">
              <a:buFont typeface="+mj-lt"/>
              <a:buAutoNum type="arabicPeriod" startAt="15"/>
            </a:pPr>
            <a:r>
              <a:rPr lang="en-AU" dirty="0"/>
              <a:t>2 Peter</a:t>
            </a:r>
          </a:p>
          <a:p>
            <a:pPr marL="514350" indent="-514350">
              <a:buFont typeface="+mj-lt"/>
              <a:buAutoNum type="arabicPeriod" startAt="15"/>
            </a:pPr>
            <a:r>
              <a:rPr lang="en-AU" dirty="0"/>
              <a:t>1 John</a:t>
            </a:r>
          </a:p>
          <a:p>
            <a:pPr marL="514350" indent="-514350">
              <a:buFont typeface="+mj-lt"/>
              <a:buAutoNum type="arabicPeriod" startAt="15"/>
            </a:pPr>
            <a:r>
              <a:rPr lang="en-AU" dirty="0"/>
              <a:t>2 John</a:t>
            </a:r>
          </a:p>
          <a:p>
            <a:pPr marL="514350" indent="-514350">
              <a:buFont typeface="+mj-lt"/>
              <a:buAutoNum type="arabicPeriod" startAt="15"/>
            </a:pPr>
            <a:r>
              <a:rPr lang="en-AU" dirty="0"/>
              <a:t>3 John</a:t>
            </a:r>
          </a:p>
          <a:p>
            <a:pPr marL="514350" indent="-514350">
              <a:buFont typeface="+mj-lt"/>
              <a:buAutoNum type="arabicPeriod" startAt="15"/>
            </a:pPr>
            <a:r>
              <a:rPr lang="en-AU" dirty="0"/>
              <a:t>Jude</a:t>
            </a:r>
          </a:p>
          <a:p>
            <a:pPr marL="514350" indent="-514350">
              <a:buFont typeface="+mj-lt"/>
              <a:buAutoNum type="arabicPeriod" startAt="15"/>
            </a:pPr>
            <a:r>
              <a:rPr lang="en-AU" dirty="0"/>
              <a:t>Revelation</a:t>
            </a:r>
          </a:p>
        </p:txBody>
      </p:sp>
      <p:sp>
        <p:nvSpPr>
          <p:cNvPr id="11" name="TextBox 10"/>
          <p:cNvSpPr txBox="1"/>
          <p:nvPr/>
        </p:nvSpPr>
        <p:spPr>
          <a:xfrm>
            <a:off x="3419872" y="1984194"/>
            <a:ext cx="933269" cy="369332"/>
          </a:xfrm>
          <a:prstGeom prst="rect">
            <a:avLst/>
          </a:prstGeom>
          <a:noFill/>
        </p:spPr>
        <p:txBody>
          <a:bodyPr wrap="none" rtlCol="0">
            <a:spAutoFit/>
          </a:bodyPr>
          <a:lstStyle/>
          <a:p>
            <a:pPr algn="r"/>
            <a:r>
              <a:rPr lang="en-AU" b="1" dirty="0" smtClean="0">
                <a:solidFill>
                  <a:schemeClr val="accent1">
                    <a:lumMod val="50000"/>
                  </a:schemeClr>
                </a:solidFill>
              </a:rPr>
              <a:t>Gospels</a:t>
            </a:r>
            <a:endParaRPr lang="en-AU" b="1" dirty="0">
              <a:solidFill>
                <a:schemeClr val="accent1">
                  <a:lumMod val="50000"/>
                </a:schemeClr>
              </a:solidFill>
            </a:endParaRPr>
          </a:p>
        </p:txBody>
      </p:sp>
      <p:sp>
        <p:nvSpPr>
          <p:cNvPr id="12" name="TextBox 11"/>
          <p:cNvSpPr txBox="1"/>
          <p:nvPr/>
        </p:nvSpPr>
        <p:spPr>
          <a:xfrm>
            <a:off x="2684736" y="4324454"/>
            <a:ext cx="1668405" cy="369332"/>
          </a:xfrm>
          <a:prstGeom prst="rect">
            <a:avLst/>
          </a:prstGeom>
          <a:noFill/>
        </p:spPr>
        <p:txBody>
          <a:bodyPr wrap="none" rtlCol="0">
            <a:spAutoFit/>
          </a:bodyPr>
          <a:lstStyle/>
          <a:p>
            <a:pPr algn="r"/>
            <a:r>
              <a:rPr lang="en-AU" b="1" dirty="0" smtClean="0">
                <a:solidFill>
                  <a:schemeClr val="accent2">
                    <a:lumMod val="50000"/>
                  </a:schemeClr>
                </a:solidFill>
              </a:rPr>
              <a:t>Pauline Epistles</a:t>
            </a:r>
            <a:endParaRPr lang="en-AU" b="1" dirty="0">
              <a:solidFill>
                <a:schemeClr val="accent2">
                  <a:lumMod val="50000"/>
                </a:schemeClr>
              </a:solidFill>
            </a:endParaRPr>
          </a:p>
        </p:txBody>
      </p:sp>
      <p:sp>
        <p:nvSpPr>
          <p:cNvPr id="13" name="TextBox 12"/>
          <p:cNvSpPr txBox="1"/>
          <p:nvPr/>
        </p:nvSpPr>
        <p:spPr>
          <a:xfrm>
            <a:off x="6948264" y="4000418"/>
            <a:ext cx="1709507" cy="369332"/>
          </a:xfrm>
          <a:prstGeom prst="rect">
            <a:avLst/>
          </a:prstGeom>
          <a:noFill/>
        </p:spPr>
        <p:txBody>
          <a:bodyPr wrap="none" rtlCol="0">
            <a:spAutoFit/>
          </a:bodyPr>
          <a:lstStyle/>
          <a:p>
            <a:pPr algn="r"/>
            <a:r>
              <a:rPr lang="en-AU" b="1" dirty="0" smtClean="0">
                <a:solidFill>
                  <a:schemeClr val="accent3">
                    <a:lumMod val="50000"/>
                  </a:schemeClr>
                </a:solidFill>
              </a:rPr>
              <a:t>General Epistles</a:t>
            </a:r>
            <a:endParaRPr lang="en-AU" b="1" dirty="0">
              <a:solidFill>
                <a:schemeClr val="accent3">
                  <a:lumMod val="50000"/>
                </a:schemeClr>
              </a:solidFill>
            </a:endParaRPr>
          </a:p>
        </p:txBody>
      </p:sp>
    </p:spTree>
    <p:extLst>
      <p:ext uri="{BB962C8B-B14F-4D97-AF65-F5344CB8AC3E}">
        <p14:creationId xmlns:p14="http://schemas.microsoft.com/office/powerpoint/2010/main" val="8614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Timing</a:t>
            </a:r>
            <a:endParaRPr lang="en-AU" dirty="0"/>
          </a:p>
        </p:txBody>
      </p:sp>
      <p:sp>
        <p:nvSpPr>
          <p:cNvPr id="3" name="Content Placeholder 2"/>
          <p:cNvSpPr>
            <a:spLocks noGrp="1"/>
          </p:cNvSpPr>
          <p:nvPr>
            <p:ph idx="1"/>
          </p:nvPr>
        </p:nvSpPr>
        <p:spPr/>
        <p:txBody>
          <a:bodyPr>
            <a:normAutofit/>
          </a:bodyPr>
          <a:lstStyle/>
          <a:p>
            <a:pPr marL="0" indent="0" algn="ctr">
              <a:buNone/>
            </a:pPr>
            <a:r>
              <a:rPr lang="en-AU" i="1" dirty="0" smtClean="0"/>
              <a:t>Over what period was the Old Testament written?</a:t>
            </a:r>
          </a:p>
        </p:txBody>
      </p:sp>
      <p:sp>
        <p:nvSpPr>
          <p:cNvPr id="4" name="TextBox 3"/>
          <p:cNvSpPr txBox="1"/>
          <p:nvPr/>
        </p:nvSpPr>
        <p:spPr>
          <a:xfrm>
            <a:off x="1966159" y="2636912"/>
            <a:ext cx="5211683" cy="830997"/>
          </a:xfrm>
          <a:prstGeom prst="rect">
            <a:avLst/>
          </a:prstGeom>
          <a:noFill/>
        </p:spPr>
        <p:txBody>
          <a:bodyPr wrap="none" rtlCol="0">
            <a:spAutoFit/>
          </a:bodyPr>
          <a:lstStyle/>
          <a:p>
            <a:r>
              <a:rPr lang="pl-PL" sz="4800" b="1" dirty="0">
                <a:latin typeface="Book Antiqua" pitchFamily="18" charset="0"/>
              </a:rPr>
              <a:t>1500 BC </a:t>
            </a:r>
            <a:r>
              <a:rPr lang="pl-PL" sz="4800" dirty="0">
                <a:latin typeface="Book Antiqua" pitchFamily="18" charset="0"/>
              </a:rPr>
              <a:t>to </a:t>
            </a:r>
            <a:r>
              <a:rPr lang="pl-PL" sz="4800" b="1" dirty="0">
                <a:latin typeface="Book Antiqua" pitchFamily="18" charset="0"/>
              </a:rPr>
              <a:t>400 </a:t>
            </a:r>
            <a:r>
              <a:rPr lang="pl-PL" sz="4800" b="1" dirty="0" smtClean="0">
                <a:latin typeface="Book Antiqua" pitchFamily="18" charset="0"/>
              </a:rPr>
              <a:t>BC</a:t>
            </a:r>
            <a:endParaRPr lang="pl-PL" sz="4800" b="1" dirty="0">
              <a:latin typeface="Book Antiqua" pitchFamily="18" charset="0"/>
            </a:endParaRPr>
          </a:p>
        </p:txBody>
      </p:sp>
      <p:pic>
        <p:nvPicPr>
          <p:cNvPr id="1026" name="Picture 2" descr="http://technode.com/wp-content/uploads/2012/04/300-mov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405293"/>
            <a:ext cx="1625823" cy="1219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tentednews.com/wp-content/uploads/2009/09/palintonon-catapul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519629"/>
            <a:ext cx="1225773" cy="1369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londonandpartners.com/visit/london-organisations/houses-of-parliament/63950-640x360-london-icons2-6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589" y="5877272"/>
            <a:ext cx="1553854" cy="874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28581" y="3645024"/>
            <a:ext cx="1808508" cy="369332"/>
          </a:xfrm>
          <a:prstGeom prst="rect">
            <a:avLst/>
          </a:prstGeom>
          <a:noFill/>
        </p:spPr>
        <p:txBody>
          <a:bodyPr wrap="none" rtlCol="0">
            <a:spAutoFit/>
          </a:bodyPr>
          <a:lstStyle/>
          <a:p>
            <a:r>
              <a:rPr lang="en-AU" dirty="0" smtClean="0">
                <a:latin typeface="Book Antiqua" pitchFamily="18" charset="0"/>
              </a:rPr>
              <a:t>Sparta </a:t>
            </a:r>
            <a:r>
              <a:rPr lang="en-AU" dirty="0" err="1" smtClean="0">
                <a:latin typeface="Book Antiqua" pitchFamily="18" charset="0"/>
              </a:rPr>
              <a:t>vs</a:t>
            </a:r>
            <a:r>
              <a:rPr lang="en-AU" dirty="0" smtClean="0">
                <a:latin typeface="Book Antiqua" pitchFamily="18" charset="0"/>
              </a:rPr>
              <a:t> Persia</a:t>
            </a:r>
            <a:endParaRPr lang="en-AU" dirty="0">
              <a:latin typeface="Book Antiqua" pitchFamily="18" charset="0"/>
            </a:endParaRPr>
          </a:p>
        </p:txBody>
      </p:sp>
      <p:sp>
        <p:nvSpPr>
          <p:cNvPr id="11" name="TextBox 10"/>
          <p:cNvSpPr txBox="1"/>
          <p:nvPr/>
        </p:nvSpPr>
        <p:spPr>
          <a:xfrm>
            <a:off x="5436096" y="5019752"/>
            <a:ext cx="2037737" cy="369332"/>
          </a:xfrm>
          <a:prstGeom prst="rect">
            <a:avLst/>
          </a:prstGeom>
          <a:noFill/>
        </p:spPr>
        <p:txBody>
          <a:bodyPr wrap="none" rtlCol="0">
            <a:spAutoFit/>
          </a:bodyPr>
          <a:lstStyle/>
          <a:p>
            <a:r>
              <a:rPr lang="en-AU" dirty="0" smtClean="0">
                <a:latin typeface="Book Antiqua" pitchFamily="18" charset="0"/>
              </a:rPr>
              <a:t>Catapult invented</a:t>
            </a:r>
            <a:endParaRPr lang="en-AU" dirty="0">
              <a:latin typeface="Book Antiqua" pitchFamily="18" charset="0"/>
            </a:endParaRPr>
          </a:p>
        </p:txBody>
      </p:sp>
      <p:sp>
        <p:nvSpPr>
          <p:cNvPr id="12" name="TextBox 11"/>
          <p:cNvSpPr txBox="1"/>
          <p:nvPr/>
        </p:nvSpPr>
        <p:spPr>
          <a:xfrm>
            <a:off x="6876256" y="6237312"/>
            <a:ext cx="1917513" cy="369332"/>
          </a:xfrm>
          <a:prstGeom prst="rect">
            <a:avLst/>
          </a:prstGeom>
          <a:noFill/>
        </p:spPr>
        <p:txBody>
          <a:bodyPr wrap="none" rtlCol="0">
            <a:spAutoFit/>
          </a:bodyPr>
          <a:lstStyle/>
          <a:p>
            <a:r>
              <a:rPr lang="en-AU" dirty="0" smtClean="0">
                <a:latin typeface="Book Antiqua" pitchFamily="18" charset="0"/>
              </a:rPr>
              <a:t>London founded</a:t>
            </a:r>
            <a:endParaRPr lang="en-AU" dirty="0">
              <a:latin typeface="Book Antiqua" pitchFamily="18" charset="0"/>
            </a:endParaRPr>
          </a:p>
        </p:txBody>
      </p:sp>
      <p:pic>
        <p:nvPicPr>
          <p:cNvPr id="1034" name="Picture 10" descr="http://www.bee-hexagon.net/files/image/rigved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5895" y="3405293"/>
            <a:ext cx="1176065" cy="15563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5290" y="3717032"/>
            <a:ext cx="2462534" cy="369332"/>
          </a:xfrm>
          <a:prstGeom prst="rect">
            <a:avLst/>
          </a:prstGeom>
          <a:noFill/>
        </p:spPr>
        <p:txBody>
          <a:bodyPr wrap="none" rtlCol="0">
            <a:spAutoFit/>
          </a:bodyPr>
          <a:lstStyle/>
          <a:p>
            <a:pPr algn="r"/>
            <a:r>
              <a:rPr lang="en-AU" dirty="0" err="1" smtClean="0">
                <a:latin typeface="Book Antiqua" pitchFamily="18" charset="0"/>
              </a:rPr>
              <a:t>Rigveda</a:t>
            </a:r>
            <a:r>
              <a:rPr lang="en-AU" dirty="0" smtClean="0">
                <a:latin typeface="Book Antiqua" pitchFamily="18" charset="0"/>
              </a:rPr>
              <a:t> being written</a:t>
            </a:r>
          </a:p>
        </p:txBody>
      </p:sp>
      <p:pic>
        <p:nvPicPr>
          <p:cNvPr id="1036" name="Picture 12" descr="http://upload.wikimedia.org/wikipedia/commons/thumb/9/94/San_Lorenzo_Monument_3.jpg/320px-San_Lorenzo_Monument_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4520" y="5661248"/>
            <a:ext cx="1524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60827" y="6300028"/>
            <a:ext cx="1838965" cy="369332"/>
          </a:xfrm>
          <a:prstGeom prst="rect">
            <a:avLst/>
          </a:prstGeom>
          <a:noFill/>
        </p:spPr>
        <p:txBody>
          <a:bodyPr wrap="none" rtlCol="0">
            <a:spAutoFit/>
          </a:bodyPr>
          <a:lstStyle/>
          <a:p>
            <a:r>
              <a:rPr lang="en-AU" dirty="0" smtClean="0">
                <a:latin typeface="Book Antiqua" pitchFamily="18" charset="0"/>
              </a:rPr>
              <a:t>Mexico emerges</a:t>
            </a:r>
            <a:endParaRPr lang="en-AU" dirty="0">
              <a:latin typeface="Book Antiqua" pitchFamily="18" charset="0"/>
            </a:endParaRPr>
          </a:p>
        </p:txBody>
      </p:sp>
      <p:pic>
        <p:nvPicPr>
          <p:cNvPr id="1040" name="Picture 16" descr="http://upload.wikimedia.org/wikipedia/commons/thumb/d/d8/Metropolitan_cretan_bronze_helmet_2.jpg/168px-Metropolitan_cretan_bronze_helmet_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4680992"/>
            <a:ext cx="955175" cy="13588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115632" y="5172152"/>
            <a:ext cx="2626040" cy="369332"/>
          </a:xfrm>
          <a:prstGeom prst="rect">
            <a:avLst/>
          </a:prstGeom>
          <a:noFill/>
        </p:spPr>
        <p:txBody>
          <a:bodyPr wrap="none" rtlCol="0">
            <a:spAutoFit/>
          </a:bodyPr>
          <a:lstStyle/>
          <a:p>
            <a:r>
              <a:rPr lang="en-AU" dirty="0" smtClean="0">
                <a:latin typeface="Book Antiqua" pitchFamily="18" charset="0"/>
              </a:rPr>
              <a:t>Bronze helmet invented</a:t>
            </a:r>
            <a:endParaRPr lang="en-AU" dirty="0">
              <a:latin typeface="Book Antiqua" pitchFamily="18" charset="0"/>
            </a:endParaRPr>
          </a:p>
        </p:txBody>
      </p:sp>
    </p:spTree>
    <p:extLst>
      <p:ext uri="{BB962C8B-B14F-4D97-AF65-F5344CB8AC3E}">
        <p14:creationId xmlns:p14="http://schemas.microsoft.com/office/powerpoint/2010/main" val="16927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fade">
                                      <p:cBhvr>
                                        <p:cTn id="23" dur="500"/>
                                        <p:tgtEl>
                                          <p:spTgt spid="10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5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500"/>
                                        <p:tgtEl>
                                          <p:spTgt spid="10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P spid="14" grpId="0"/>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hiriqui.travel/bible/wp-content/uploads/2009/05/chrono-map-old-testa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406"/>
          <a:stretch/>
        </p:blipFill>
        <p:spPr bwMode="auto">
          <a:xfrm>
            <a:off x="3626" y="1757680"/>
            <a:ext cx="9145691" cy="378186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148064" y="4126768"/>
            <a:ext cx="2180560" cy="1822512"/>
            <a:chOff x="5148064" y="4126768"/>
            <a:chExt cx="2180560" cy="2326568"/>
          </a:xfrm>
        </p:grpSpPr>
        <p:cxnSp>
          <p:nvCxnSpPr>
            <p:cNvPr id="3" name="Straight Connector 2"/>
            <p:cNvCxnSpPr/>
            <p:nvPr/>
          </p:nvCxnSpPr>
          <p:spPr>
            <a:xfrm>
              <a:off x="5148064" y="4126768"/>
              <a:ext cx="0" cy="211054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a:off x="7328624" y="4126768"/>
              <a:ext cx="0" cy="211054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5148064" y="6237312"/>
              <a:ext cx="218056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6238344" y="6237312"/>
              <a:ext cx="0" cy="216024"/>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11" name="TextBox 10"/>
          <p:cNvSpPr txBox="1"/>
          <p:nvPr/>
        </p:nvSpPr>
        <p:spPr>
          <a:xfrm>
            <a:off x="5127744" y="6021288"/>
            <a:ext cx="2231701" cy="523220"/>
          </a:xfrm>
          <a:prstGeom prst="rect">
            <a:avLst/>
          </a:prstGeom>
          <a:noFill/>
        </p:spPr>
        <p:txBody>
          <a:bodyPr wrap="none" rtlCol="0">
            <a:spAutoFit/>
          </a:bodyPr>
          <a:lstStyle/>
          <a:p>
            <a:r>
              <a:rPr lang="en-AU" sz="2800" dirty="0" smtClean="0">
                <a:latin typeface="Book Antiqua" pitchFamily="18" charset="0"/>
              </a:rPr>
              <a:t>Bible written</a:t>
            </a:r>
            <a:endParaRPr lang="en-AU" sz="2800" dirty="0">
              <a:latin typeface="Book Antiqua" pitchFamily="18" charset="0"/>
            </a:endParaRPr>
          </a:p>
        </p:txBody>
      </p:sp>
      <p:sp>
        <p:nvSpPr>
          <p:cNvPr id="12" name="Title 11"/>
          <p:cNvSpPr>
            <a:spLocks noGrp="1"/>
          </p:cNvSpPr>
          <p:nvPr>
            <p:ph type="title"/>
          </p:nvPr>
        </p:nvSpPr>
        <p:spPr/>
        <p:txBody>
          <a:bodyPr>
            <a:normAutofit fontScale="90000"/>
          </a:bodyPr>
          <a:lstStyle/>
          <a:p>
            <a:r>
              <a:rPr lang="en-AU" dirty="0" smtClean="0"/>
              <a:t>Old Testament Chronology</a:t>
            </a:r>
            <a:br>
              <a:rPr lang="en-AU" dirty="0" smtClean="0"/>
            </a:br>
            <a:r>
              <a:rPr lang="en-AU" sz="3600" dirty="0" smtClean="0"/>
              <a:t>4000 BC to 1 AD</a:t>
            </a:r>
            <a:endParaRPr lang="en-AU" dirty="0"/>
          </a:p>
        </p:txBody>
      </p:sp>
    </p:spTree>
    <p:extLst>
      <p:ext uri="{BB962C8B-B14F-4D97-AF65-F5344CB8AC3E}">
        <p14:creationId xmlns:p14="http://schemas.microsoft.com/office/powerpoint/2010/main" val="3016384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Timing</a:t>
            </a:r>
            <a:endParaRPr lang="en-AU" dirty="0"/>
          </a:p>
        </p:txBody>
      </p:sp>
      <p:sp>
        <p:nvSpPr>
          <p:cNvPr id="3" name="Content Placeholder 2"/>
          <p:cNvSpPr>
            <a:spLocks noGrp="1"/>
          </p:cNvSpPr>
          <p:nvPr>
            <p:ph idx="1"/>
          </p:nvPr>
        </p:nvSpPr>
        <p:spPr/>
        <p:txBody>
          <a:bodyPr>
            <a:normAutofit/>
          </a:bodyPr>
          <a:lstStyle/>
          <a:p>
            <a:pPr marL="0" indent="0" algn="ctr">
              <a:buNone/>
            </a:pPr>
            <a:r>
              <a:rPr lang="en-AU" i="1" dirty="0" smtClean="0"/>
              <a:t>Over what period was the New Testament written?</a:t>
            </a:r>
          </a:p>
        </p:txBody>
      </p:sp>
      <p:sp>
        <p:nvSpPr>
          <p:cNvPr id="4" name="TextBox 3"/>
          <p:cNvSpPr txBox="1"/>
          <p:nvPr/>
        </p:nvSpPr>
        <p:spPr>
          <a:xfrm>
            <a:off x="2289965" y="2636912"/>
            <a:ext cx="4564070" cy="830997"/>
          </a:xfrm>
          <a:prstGeom prst="rect">
            <a:avLst/>
          </a:prstGeom>
          <a:noFill/>
        </p:spPr>
        <p:txBody>
          <a:bodyPr wrap="none" rtlCol="0">
            <a:spAutoFit/>
          </a:bodyPr>
          <a:lstStyle/>
          <a:p>
            <a:r>
              <a:rPr lang="en-AU" sz="4800" b="1" dirty="0" smtClean="0">
                <a:latin typeface="Book Antiqua" pitchFamily="18" charset="0"/>
              </a:rPr>
              <a:t>60 AD</a:t>
            </a:r>
            <a:r>
              <a:rPr lang="en-AU" sz="4800" dirty="0" smtClean="0">
                <a:latin typeface="Book Antiqua" pitchFamily="18" charset="0"/>
              </a:rPr>
              <a:t> to </a:t>
            </a:r>
            <a:r>
              <a:rPr lang="en-AU" sz="4800" b="1" dirty="0" smtClean="0">
                <a:latin typeface="Book Antiqua" pitchFamily="18" charset="0"/>
              </a:rPr>
              <a:t>90 AD</a:t>
            </a:r>
            <a:endParaRPr lang="pl-PL" sz="4800" b="1" dirty="0">
              <a:latin typeface="Book Antiqua" pitchFamily="18" charset="0"/>
            </a:endParaRPr>
          </a:p>
        </p:txBody>
      </p:sp>
      <p:pic>
        <p:nvPicPr>
          <p:cNvPr id="2050" name="Picture 2" descr="http://images.nationalgeographic.com/wpf/media-live/photos/000/004/cache/african-lion-male_436_600x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532" y="3573016"/>
            <a:ext cx="2040161" cy="15301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39752" y="4005064"/>
            <a:ext cx="2101857" cy="646331"/>
          </a:xfrm>
          <a:prstGeom prst="rect">
            <a:avLst/>
          </a:prstGeom>
          <a:noFill/>
        </p:spPr>
        <p:txBody>
          <a:bodyPr wrap="none" rtlCol="0">
            <a:spAutoFit/>
          </a:bodyPr>
          <a:lstStyle/>
          <a:p>
            <a:r>
              <a:rPr lang="en-AU" dirty="0" smtClean="0">
                <a:latin typeface="Book Antiqua" pitchFamily="18" charset="0"/>
              </a:rPr>
              <a:t>Lions extinct</a:t>
            </a:r>
          </a:p>
          <a:p>
            <a:r>
              <a:rPr lang="en-AU" dirty="0" smtClean="0">
                <a:latin typeface="Book Antiqua" pitchFamily="18" charset="0"/>
              </a:rPr>
              <a:t>in Western Europe</a:t>
            </a:r>
            <a:endParaRPr lang="en-AU" dirty="0">
              <a:latin typeface="Book Antiqua" pitchFamily="18" charset="0"/>
            </a:endParaRPr>
          </a:p>
        </p:txBody>
      </p:sp>
      <p:pic>
        <p:nvPicPr>
          <p:cNvPr id="2052" name="Picture 4" descr="Archivo:Pompeii the last day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3573016"/>
            <a:ext cx="1555373" cy="17281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72789" y="3851756"/>
            <a:ext cx="2119491" cy="369332"/>
          </a:xfrm>
          <a:prstGeom prst="rect">
            <a:avLst/>
          </a:prstGeom>
          <a:noFill/>
        </p:spPr>
        <p:txBody>
          <a:bodyPr wrap="none" rtlCol="0">
            <a:spAutoFit/>
          </a:bodyPr>
          <a:lstStyle/>
          <a:p>
            <a:r>
              <a:rPr lang="en-AU" dirty="0" smtClean="0">
                <a:latin typeface="Book Antiqua" pitchFamily="18" charset="0"/>
              </a:rPr>
              <a:t>Pompeii destroyed</a:t>
            </a:r>
            <a:endParaRPr lang="en-AU" dirty="0">
              <a:latin typeface="Book Antiqua" pitchFamily="18" charset="0"/>
            </a:endParaRPr>
          </a:p>
        </p:txBody>
      </p:sp>
      <p:pic>
        <p:nvPicPr>
          <p:cNvPr id="2058" name="Picture 10" descr="https://encrypted-tbn3.gstatic.com/images?q=tbn:ANd9GcSipu4TE2QJETMNC8gWQ4B9mAoSxjV5Gz7HRQXN1zyBS4-PrAvD"/>
          <p:cNvPicPr>
            <a:picLocks noChangeAspect="1" noChangeArrowheads="1"/>
          </p:cNvPicPr>
          <p:nvPr/>
        </p:nvPicPr>
        <p:blipFill rotWithShape="1">
          <a:blip r:embed="rId5">
            <a:extLst>
              <a:ext uri="{28A0092B-C50C-407E-A947-70E740481C1C}">
                <a14:useLocalDpi xmlns:a14="http://schemas.microsoft.com/office/drawing/2010/main" val="0"/>
              </a:ext>
            </a:extLst>
          </a:blip>
          <a:srcRect r="38712"/>
          <a:stretch/>
        </p:blipFill>
        <p:spPr bwMode="auto">
          <a:xfrm>
            <a:off x="2843808" y="5445223"/>
            <a:ext cx="1541145"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05346" y="5733256"/>
            <a:ext cx="1566454" cy="646331"/>
          </a:xfrm>
          <a:prstGeom prst="rect">
            <a:avLst/>
          </a:prstGeom>
          <a:noFill/>
        </p:spPr>
        <p:txBody>
          <a:bodyPr wrap="none" rtlCol="0">
            <a:spAutoFit/>
          </a:bodyPr>
          <a:lstStyle/>
          <a:p>
            <a:r>
              <a:rPr lang="en-AU" dirty="0" smtClean="0">
                <a:latin typeface="Book Antiqua" pitchFamily="18" charset="0"/>
              </a:rPr>
              <a:t>Book binding</a:t>
            </a:r>
          </a:p>
          <a:p>
            <a:pPr algn="r"/>
            <a:r>
              <a:rPr lang="en-AU" dirty="0" smtClean="0">
                <a:latin typeface="Book Antiqua" pitchFamily="18" charset="0"/>
              </a:rPr>
              <a:t>invented</a:t>
            </a:r>
            <a:endParaRPr lang="en-AU" dirty="0">
              <a:latin typeface="Book Antiqua" pitchFamily="18" charset="0"/>
            </a:endParaRPr>
          </a:p>
        </p:txBody>
      </p:sp>
      <p:pic>
        <p:nvPicPr>
          <p:cNvPr id="2060" name="Picture 12" descr="http://peacefulrat.files.wordpress.com/2011/07/tallestbuddh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8599" y="4921384"/>
            <a:ext cx="1885914" cy="18859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732240" y="6021288"/>
            <a:ext cx="2071401" cy="646331"/>
          </a:xfrm>
          <a:prstGeom prst="rect">
            <a:avLst/>
          </a:prstGeom>
          <a:noFill/>
        </p:spPr>
        <p:txBody>
          <a:bodyPr wrap="none" rtlCol="0">
            <a:spAutoFit/>
          </a:bodyPr>
          <a:lstStyle/>
          <a:p>
            <a:r>
              <a:rPr lang="en-AU" dirty="0" smtClean="0">
                <a:latin typeface="Book Antiqua" pitchFamily="18" charset="0"/>
              </a:rPr>
              <a:t>Buddhism reaches</a:t>
            </a:r>
          </a:p>
          <a:p>
            <a:r>
              <a:rPr lang="en-AU" dirty="0" smtClean="0">
                <a:latin typeface="Book Antiqua" pitchFamily="18" charset="0"/>
              </a:rPr>
              <a:t>China</a:t>
            </a:r>
            <a:endParaRPr lang="en-AU" dirty="0">
              <a:latin typeface="Book Antiqua" pitchFamily="18" charset="0"/>
            </a:endParaRPr>
          </a:p>
        </p:txBody>
      </p:sp>
    </p:spTree>
    <p:extLst>
      <p:ext uri="{BB962C8B-B14F-4D97-AF65-F5344CB8AC3E}">
        <p14:creationId xmlns:p14="http://schemas.microsoft.com/office/powerpoint/2010/main" val="39674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500"/>
                                        <p:tgtEl>
                                          <p:spTgt spid="20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animEffect transition="in" filter="fade">
                                      <p:cBhvr>
                                        <p:cTn id="39"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Timing</a:t>
            </a:r>
            <a:endParaRPr lang="en-AU" dirty="0"/>
          </a:p>
        </p:txBody>
      </p:sp>
      <p:sp>
        <p:nvSpPr>
          <p:cNvPr id="3" name="Content Placeholder 2"/>
          <p:cNvSpPr>
            <a:spLocks noGrp="1"/>
          </p:cNvSpPr>
          <p:nvPr>
            <p:ph idx="1"/>
          </p:nvPr>
        </p:nvSpPr>
        <p:spPr/>
        <p:txBody>
          <a:bodyPr>
            <a:normAutofit/>
          </a:bodyPr>
          <a:lstStyle/>
          <a:p>
            <a:pPr marL="0" indent="0" algn="ctr">
              <a:buNone/>
            </a:pPr>
            <a:r>
              <a:rPr lang="en-AU" i="1" dirty="0" smtClean="0"/>
              <a:t>What happened to scriptural writing between 400 BC to Jesus?</a:t>
            </a:r>
          </a:p>
        </p:txBody>
      </p:sp>
      <p:sp>
        <p:nvSpPr>
          <p:cNvPr id="4" name="TextBox 3"/>
          <p:cNvSpPr txBox="1"/>
          <p:nvPr/>
        </p:nvSpPr>
        <p:spPr>
          <a:xfrm>
            <a:off x="1123327" y="3499261"/>
            <a:ext cx="2661305" cy="3170099"/>
          </a:xfrm>
          <a:prstGeom prst="rect">
            <a:avLst/>
          </a:prstGeom>
          <a:noFill/>
        </p:spPr>
        <p:txBody>
          <a:bodyPr wrap="none" rtlCol="0">
            <a:spAutoFit/>
          </a:bodyPr>
          <a:lstStyle/>
          <a:p>
            <a:pPr algn="ctr"/>
            <a:r>
              <a:rPr lang="en-AU" sz="2000" dirty="0" smtClean="0">
                <a:latin typeface="Book Antiqua" pitchFamily="18" charset="0"/>
              </a:rPr>
              <a:t>1 </a:t>
            </a:r>
            <a:r>
              <a:rPr lang="en-AU" sz="2000" dirty="0" err="1" smtClean="0">
                <a:latin typeface="Book Antiqua" pitchFamily="18" charset="0"/>
              </a:rPr>
              <a:t>Esdras</a:t>
            </a:r>
            <a:endParaRPr lang="en-AU" sz="2000" dirty="0" smtClean="0">
              <a:latin typeface="Book Antiqua" pitchFamily="18" charset="0"/>
            </a:endParaRPr>
          </a:p>
          <a:p>
            <a:pPr algn="ctr"/>
            <a:r>
              <a:rPr lang="en-AU" sz="2000" dirty="0" smtClean="0">
                <a:latin typeface="Book Antiqua" pitchFamily="18" charset="0"/>
              </a:rPr>
              <a:t>2 </a:t>
            </a:r>
            <a:r>
              <a:rPr lang="en-AU" sz="2000" dirty="0" err="1" smtClean="0">
                <a:latin typeface="Book Antiqua" pitchFamily="18" charset="0"/>
              </a:rPr>
              <a:t>Esdras</a:t>
            </a:r>
            <a:endParaRPr lang="en-AU" sz="2000" dirty="0" smtClean="0">
              <a:latin typeface="Book Antiqua" pitchFamily="18" charset="0"/>
            </a:endParaRPr>
          </a:p>
          <a:p>
            <a:pPr algn="ctr"/>
            <a:r>
              <a:rPr lang="en-AU" sz="2000" dirty="0" err="1" smtClean="0">
                <a:latin typeface="Book Antiqua" pitchFamily="18" charset="0"/>
              </a:rPr>
              <a:t>Tobit</a:t>
            </a:r>
            <a:endParaRPr lang="en-AU" sz="2000" dirty="0" smtClean="0">
              <a:latin typeface="Book Antiqua" pitchFamily="18" charset="0"/>
            </a:endParaRPr>
          </a:p>
          <a:p>
            <a:pPr algn="ctr"/>
            <a:r>
              <a:rPr lang="en-AU" sz="2000" dirty="0" smtClean="0">
                <a:latin typeface="Book Antiqua" pitchFamily="18" charset="0"/>
              </a:rPr>
              <a:t>Judith</a:t>
            </a:r>
          </a:p>
          <a:p>
            <a:pPr algn="ctr"/>
            <a:r>
              <a:rPr lang="en-AU" sz="2000" dirty="0" smtClean="0">
                <a:latin typeface="Book Antiqua" pitchFamily="18" charset="0"/>
              </a:rPr>
              <a:t>Additions to Esther</a:t>
            </a:r>
          </a:p>
          <a:p>
            <a:pPr algn="ctr"/>
            <a:r>
              <a:rPr lang="en-AU" sz="2000" dirty="0">
                <a:latin typeface="Book Antiqua" pitchFamily="18" charset="0"/>
              </a:rPr>
              <a:t>Wisdom</a:t>
            </a:r>
          </a:p>
          <a:p>
            <a:pPr algn="ctr"/>
            <a:r>
              <a:rPr lang="en-AU" sz="2000" dirty="0" err="1" smtClean="0">
                <a:latin typeface="Book Antiqua" pitchFamily="18" charset="0"/>
              </a:rPr>
              <a:t>Ecclesiasticus</a:t>
            </a:r>
            <a:r>
              <a:rPr lang="en-AU" sz="2000" dirty="0" smtClean="0">
                <a:latin typeface="Book Antiqua" pitchFamily="18" charset="0"/>
              </a:rPr>
              <a:t> (</a:t>
            </a:r>
            <a:r>
              <a:rPr lang="en-AU" sz="2000" dirty="0" err="1" smtClean="0">
                <a:latin typeface="Book Antiqua" pitchFamily="18" charset="0"/>
              </a:rPr>
              <a:t>Sirach</a:t>
            </a:r>
            <a:r>
              <a:rPr lang="en-AU" sz="2000" dirty="0" smtClean="0">
                <a:latin typeface="Book Antiqua" pitchFamily="18" charset="0"/>
              </a:rPr>
              <a:t>)</a:t>
            </a:r>
          </a:p>
          <a:p>
            <a:pPr algn="ctr"/>
            <a:r>
              <a:rPr lang="en-AU" sz="2000" dirty="0" smtClean="0">
                <a:latin typeface="Book Antiqua" pitchFamily="18" charset="0"/>
              </a:rPr>
              <a:t>Baruch</a:t>
            </a:r>
          </a:p>
          <a:p>
            <a:pPr algn="ctr"/>
            <a:r>
              <a:rPr lang="en-AU" sz="2000" dirty="0">
                <a:latin typeface="Book Antiqua" pitchFamily="18" charset="0"/>
              </a:rPr>
              <a:t>Letter of </a:t>
            </a:r>
            <a:r>
              <a:rPr lang="en-AU" sz="2000" dirty="0" smtClean="0">
                <a:latin typeface="Book Antiqua" pitchFamily="18" charset="0"/>
              </a:rPr>
              <a:t>Jeremiah</a:t>
            </a:r>
            <a:endParaRPr lang="en-AU" sz="2000" dirty="0">
              <a:latin typeface="Book Antiqua" pitchFamily="18" charset="0"/>
            </a:endParaRPr>
          </a:p>
          <a:p>
            <a:pPr algn="ctr"/>
            <a:r>
              <a:rPr lang="en-AU" sz="2000" dirty="0">
                <a:latin typeface="Book Antiqua" pitchFamily="18" charset="0"/>
              </a:rPr>
              <a:t>Psalm </a:t>
            </a:r>
            <a:r>
              <a:rPr lang="en-AU" sz="2000" dirty="0" smtClean="0">
                <a:latin typeface="Book Antiqua" pitchFamily="18" charset="0"/>
              </a:rPr>
              <a:t>151</a:t>
            </a:r>
            <a:endParaRPr lang="en-AU" sz="2000" dirty="0">
              <a:latin typeface="Book Antiqua" pitchFamily="18" charset="0"/>
            </a:endParaRPr>
          </a:p>
        </p:txBody>
      </p:sp>
      <p:sp>
        <p:nvSpPr>
          <p:cNvPr id="6" name="TextBox 5"/>
          <p:cNvSpPr txBox="1"/>
          <p:nvPr/>
        </p:nvSpPr>
        <p:spPr>
          <a:xfrm>
            <a:off x="3783616" y="3499261"/>
            <a:ext cx="4237057" cy="3170099"/>
          </a:xfrm>
          <a:prstGeom prst="rect">
            <a:avLst/>
          </a:prstGeom>
          <a:noFill/>
        </p:spPr>
        <p:txBody>
          <a:bodyPr wrap="none" rtlCol="0">
            <a:spAutoFit/>
          </a:bodyPr>
          <a:lstStyle/>
          <a:p>
            <a:pPr algn="ctr"/>
            <a:r>
              <a:rPr lang="en-AU" sz="2000" dirty="0" smtClean="0">
                <a:latin typeface="Book Antiqua" pitchFamily="18" charset="0"/>
              </a:rPr>
              <a:t>Song of the Three Children (Daniel)</a:t>
            </a:r>
          </a:p>
          <a:p>
            <a:pPr algn="ctr"/>
            <a:r>
              <a:rPr lang="en-AU" sz="2000" dirty="0" smtClean="0">
                <a:latin typeface="Book Antiqua" pitchFamily="18" charset="0"/>
              </a:rPr>
              <a:t>Story of Susanna (Daniel)</a:t>
            </a:r>
          </a:p>
          <a:p>
            <a:pPr algn="ctr"/>
            <a:r>
              <a:rPr lang="en-AU" sz="2000" dirty="0" err="1" smtClean="0">
                <a:latin typeface="Book Antiqua" pitchFamily="18" charset="0"/>
              </a:rPr>
              <a:t>Bel</a:t>
            </a:r>
            <a:r>
              <a:rPr lang="en-AU" sz="2000" dirty="0" smtClean="0">
                <a:latin typeface="Book Antiqua" pitchFamily="18" charset="0"/>
              </a:rPr>
              <a:t> and the Dragon (Daniel)</a:t>
            </a:r>
          </a:p>
          <a:p>
            <a:pPr algn="ctr"/>
            <a:r>
              <a:rPr lang="en-AU" sz="2000" dirty="0" smtClean="0">
                <a:latin typeface="Book Antiqua" pitchFamily="18" charset="0"/>
              </a:rPr>
              <a:t>Prayer of </a:t>
            </a:r>
            <a:r>
              <a:rPr lang="en-AU" sz="2000" dirty="0" err="1" smtClean="0">
                <a:latin typeface="Book Antiqua" pitchFamily="18" charset="0"/>
              </a:rPr>
              <a:t>Manasses</a:t>
            </a:r>
            <a:endParaRPr lang="en-AU" sz="2000" dirty="0">
              <a:latin typeface="Book Antiqua" pitchFamily="18" charset="0"/>
            </a:endParaRPr>
          </a:p>
          <a:p>
            <a:pPr algn="ctr"/>
            <a:r>
              <a:rPr lang="en-AU" sz="2000" dirty="0" smtClean="0">
                <a:latin typeface="Book Antiqua" pitchFamily="18" charset="0"/>
              </a:rPr>
              <a:t>1 </a:t>
            </a:r>
            <a:r>
              <a:rPr lang="en-AU" sz="2000" dirty="0">
                <a:latin typeface="Book Antiqua" pitchFamily="18" charset="0"/>
              </a:rPr>
              <a:t>Maccabees</a:t>
            </a:r>
          </a:p>
          <a:p>
            <a:pPr algn="ctr"/>
            <a:r>
              <a:rPr lang="en-AU" sz="2000" dirty="0">
                <a:latin typeface="Book Antiqua" pitchFamily="18" charset="0"/>
              </a:rPr>
              <a:t>2 </a:t>
            </a:r>
            <a:r>
              <a:rPr lang="en-AU" sz="2000" dirty="0" smtClean="0">
                <a:latin typeface="Book Antiqua" pitchFamily="18" charset="0"/>
              </a:rPr>
              <a:t>Maccabees</a:t>
            </a:r>
          </a:p>
          <a:p>
            <a:pPr algn="ctr"/>
            <a:r>
              <a:rPr lang="en-AU" sz="2000" dirty="0" smtClean="0">
                <a:latin typeface="Book Antiqua" pitchFamily="18" charset="0"/>
              </a:rPr>
              <a:t>3 Maccabees</a:t>
            </a:r>
          </a:p>
          <a:p>
            <a:pPr algn="ctr"/>
            <a:r>
              <a:rPr lang="en-AU" sz="2000" dirty="0" smtClean="0">
                <a:latin typeface="Book Antiqua" pitchFamily="18" charset="0"/>
              </a:rPr>
              <a:t>4 Maccabees</a:t>
            </a:r>
            <a:endParaRPr lang="en-AU" sz="2000" dirty="0">
              <a:latin typeface="Book Antiqua" pitchFamily="18" charset="0"/>
            </a:endParaRPr>
          </a:p>
          <a:p>
            <a:pPr algn="ctr"/>
            <a:r>
              <a:rPr lang="en-AU" sz="2000" dirty="0" smtClean="0">
                <a:latin typeface="Book Antiqua" pitchFamily="18" charset="0"/>
              </a:rPr>
              <a:t>Epistle to the </a:t>
            </a:r>
            <a:r>
              <a:rPr lang="en-AU" sz="2000" dirty="0" err="1" smtClean="0">
                <a:latin typeface="Book Antiqua" pitchFamily="18" charset="0"/>
              </a:rPr>
              <a:t>Laodiceans</a:t>
            </a:r>
            <a:endParaRPr lang="en-AU" sz="2000" dirty="0" smtClean="0">
              <a:latin typeface="Book Antiqua" pitchFamily="18" charset="0"/>
            </a:endParaRPr>
          </a:p>
          <a:p>
            <a:pPr algn="ctr"/>
            <a:r>
              <a:rPr lang="en-AU" sz="2000" dirty="0" smtClean="0">
                <a:latin typeface="Book Antiqua" pitchFamily="18" charset="0"/>
              </a:rPr>
              <a:t>Odes</a:t>
            </a:r>
            <a:endParaRPr lang="en-AU" sz="2000" dirty="0">
              <a:latin typeface="Book Antiqua" pitchFamily="18" charset="0"/>
            </a:endParaRPr>
          </a:p>
        </p:txBody>
      </p:sp>
      <p:sp>
        <p:nvSpPr>
          <p:cNvPr id="5" name="Rectangle 4"/>
          <p:cNvSpPr/>
          <p:nvPr/>
        </p:nvSpPr>
        <p:spPr>
          <a:xfrm>
            <a:off x="984319" y="2914486"/>
            <a:ext cx="7175362" cy="584775"/>
          </a:xfrm>
          <a:prstGeom prst="rect">
            <a:avLst/>
          </a:prstGeom>
        </p:spPr>
        <p:txBody>
          <a:bodyPr wrap="none">
            <a:spAutoFit/>
          </a:bodyPr>
          <a:lstStyle/>
          <a:p>
            <a:r>
              <a:rPr lang="en-AU" sz="3200" b="1" dirty="0">
                <a:latin typeface="Book Antiqua" pitchFamily="18" charset="0"/>
              </a:rPr>
              <a:t>Deuterocanonical books (Apocrypha)</a:t>
            </a:r>
          </a:p>
        </p:txBody>
      </p:sp>
    </p:spTree>
    <p:extLst>
      <p:ext uri="{BB962C8B-B14F-4D97-AF65-F5344CB8AC3E}">
        <p14:creationId xmlns:p14="http://schemas.microsoft.com/office/powerpoint/2010/main" val="4287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Testament Apocrypha</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2431024"/>
              </p:ext>
            </p:extLst>
          </p:nvPr>
        </p:nvGraphicFramePr>
        <p:xfrm>
          <a:off x="457200" y="1600200"/>
          <a:ext cx="8229600" cy="4876800"/>
        </p:xfrm>
        <a:graphic>
          <a:graphicData uri="http://schemas.openxmlformats.org/drawingml/2006/table">
            <a:tbl>
              <a:tblPr>
                <a:tableStyleId>{2D5ABB26-0587-4C30-8999-92F81FD0307C}</a:tableStyleId>
              </a:tblPr>
              <a:tblGrid>
                <a:gridCol w="4114800"/>
                <a:gridCol w="4114800"/>
              </a:tblGrid>
              <a:tr h="370840">
                <a:tc>
                  <a:txBody>
                    <a:bodyPr/>
                    <a:lstStyle/>
                    <a:p>
                      <a:r>
                        <a:rPr lang="en-AU" sz="2000" b="1" dirty="0" smtClean="0">
                          <a:latin typeface="Book Antiqua" pitchFamily="18" charset="0"/>
                        </a:rPr>
                        <a:t>Gospels</a:t>
                      </a:r>
                      <a:endParaRPr lang="en-AU" sz="2000" b="1" dirty="0">
                        <a:latin typeface="Book Antiqua" pitchFamily="18" charset="0"/>
                      </a:endParaRPr>
                    </a:p>
                  </a:txBody>
                  <a:tcPr/>
                </a:tc>
                <a:tc>
                  <a:txBody>
                    <a:bodyPr/>
                    <a:lstStyle/>
                    <a:p>
                      <a:r>
                        <a:rPr lang="en-AU" sz="2000" b="1" dirty="0" smtClean="0">
                          <a:latin typeface="Book Antiqua" pitchFamily="18" charset="0"/>
                        </a:rPr>
                        <a:t>Acts</a:t>
                      </a:r>
                      <a:endParaRPr lang="en-AU" sz="2000" b="1" dirty="0">
                        <a:latin typeface="Book Antiqua" pitchFamily="18" charset="0"/>
                      </a:endParaRPr>
                    </a:p>
                  </a:txBody>
                  <a:tcPr/>
                </a:tc>
              </a:tr>
              <a:tr h="370840">
                <a:tc>
                  <a:txBody>
                    <a:bodyPr/>
                    <a:lstStyle/>
                    <a:p>
                      <a:r>
                        <a:rPr lang="en-AU" dirty="0" smtClean="0">
                          <a:latin typeface="Book Antiqua" pitchFamily="18" charset="0"/>
                        </a:rPr>
                        <a:t>Gospel of the </a:t>
                      </a:r>
                      <a:r>
                        <a:rPr lang="en-AU" dirty="0" err="1" smtClean="0">
                          <a:latin typeface="Book Antiqua" pitchFamily="18" charset="0"/>
                        </a:rPr>
                        <a:t>Ebionites</a:t>
                      </a:r>
                      <a:endParaRPr lang="en-AU" dirty="0" smtClean="0">
                        <a:latin typeface="Book Antiqua" pitchFamily="18" charset="0"/>
                      </a:endParaRPr>
                    </a:p>
                    <a:p>
                      <a:r>
                        <a:rPr lang="en-AU" dirty="0" smtClean="0">
                          <a:latin typeface="Book Antiqua" pitchFamily="18" charset="0"/>
                        </a:rPr>
                        <a:t>Gospel of the Hebrews</a:t>
                      </a:r>
                    </a:p>
                    <a:p>
                      <a:r>
                        <a:rPr lang="en-AU" dirty="0" smtClean="0">
                          <a:latin typeface="Book Antiqua" pitchFamily="18" charset="0"/>
                        </a:rPr>
                        <a:t>Gospel of the Nazarenes</a:t>
                      </a:r>
                    </a:p>
                    <a:p>
                      <a:r>
                        <a:rPr lang="en-AU" dirty="0" smtClean="0">
                          <a:latin typeface="Book Antiqua" pitchFamily="18" charset="0"/>
                        </a:rPr>
                        <a:t>Gospel of </a:t>
                      </a:r>
                      <a:r>
                        <a:rPr lang="en-AU" dirty="0" err="1" smtClean="0">
                          <a:latin typeface="Book Antiqua" pitchFamily="18" charset="0"/>
                        </a:rPr>
                        <a:t>Marcion</a:t>
                      </a:r>
                      <a:endParaRPr lang="en-AU" dirty="0" smtClean="0">
                        <a:latin typeface="Book Antiqua" pitchFamily="18" charset="0"/>
                      </a:endParaRPr>
                    </a:p>
                    <a:p>
                      <a:r>
                        <a:rPr lang="en-AU" dirty="0" smtClean="0">
                          <a:latin typeface="Book Antiqua" pitchFamily="18" charset="0"/>
                        </a:rPr>
                        <a:t>Gospel of Mani</a:t>
                      </a:r>
                    </a:p>
                    <a:p>
                      <a:r>
                        <a:rPr lang="en-AU" dirty="0" smtClean="0">
                          <a:latin typeface="Book Antiqua" pitchFamily="18" charset="0"/>
                        </a:rPr>
                        <a:t>Gospel of Apelles</a:t>
                      </a:r>
                    </a:p>
                    <a:p>
                      <a:r>
                        <a:rPr lang="en-AU" dirty="0" smtClean="0">
                          <a:latin typeface="Book Antiqua" pitchFamily="18" charset="0"/>
                        </a:rPr>
                        <a:t>Gospel of </a:t>
                      </a:r>
                      <a:r>
                        <a:rPr lang="en-AU" dirty="0" err="1" smtClean="0">
                          <a:latin typeface="Book Antiqua" pitchFamily="18" charset="0"/>
                        </a:rPr>
                        <a:t>Bardesanes</a:t>
                      </a:r>
                      <a:endParaRPr lang="en-AU" dirty="0" smtClean="0">
                        <a:latin typeface="Book Antiqua" pitchFamily="18" charset="0"/>
                      </a:endParaRPr>
                    </a:p>
                    <a:p>
                      <a:r>
                        <a:rPr lang="en-AU" dirty="0" smtClean="0">
                          <a:latin typeface="Book Antiqua" pitchFamily="18" charset="0"/>
                        </a:rPr>
                        <a:t>Gospel of </a:t>
                      </a:r>
                      <a:r>
                        <a:rPr lang="en-AU" dirty="0" err="1" smtClean="0">
                          <a:latin typeface="Book Antiqua" pitchFamily="18" charset="0"/>
                        </a:rPr>
                        <a:t>Basilides</a:t>
                      </a:r>
                      <a:endParaRPr lang="en-AU" dirty="0" smtClean="0">
                        <a:latin typeface="Book Antiqua" pitchFamily="18" charset="0"/>
                      </a:endParaRPr>
                    </a:p>
                    <a:p>
                      <a:r>
                        <a:rPr lang="en-AU" dirty="0" smtClean="0">
                          <a:latin typeface="Book Antiqua" pitchFamily="18" charset="0"/>
                        </a:rPr>
                        <a:t>Gospel of Thomas</a:t>
                      </a:r>
                    </a:p>
                    <a:p>
                      <a:r>
                        <a:rPr lang="en-AU" dirty="0" smtClean="0">
                          <a:latin typeface="Book Antiqua" pitchFamily="18" charset="0"/>
                        </a:rPr>
                        <a:t>Gospel of Peter</a:t>
                      </a:r>
                    </a:p>
                    <a:p>
                      <a:r>
                        <a:rPr lang="en-AU" dirty="0" smtClean="0">
                          <a:latin typeface="Book Antiqua" pitchFamily="18" charset="0"/>
                        </a:rPr>
                        <a:t>Gospel of Nicodemus</a:t>
                      </a:r>
                    </a:p>
                    <a:p>
                      <a:r>
                        <a:rPr lang="en-AU" dirty="0" smtClean="0">
                          <a:latin typeface="Book Antiqua" pitchFamily="18" charset="0"/>
                        </a:rPr>
                        <a:t>Gospel of Bartholomew</a:t>
                      </a:r>
                    </a:p>
                    <a:p>
                      <a:r>
                        <a:rPr lang="en-AU" dirty="0" smtClean="0">
                          <a:latin typeface="Book Antiqua" pitchFamily="18" charset="0"/>
                        </a:rPr>
                        <a:t>Questions of Bartholomew</a:t>
                      </a:r>
                    </a:p>
                    <a:p>
                      <a:r>
                        <a:rPr lang="en-AU" dirty="0" smtClean="0">
                          <a:latin typeface="Book Antiqua" pitchFamily="18" charset="0"/>
                        </a:rPr>
                        <a:t>Resurrection of Jesus Christ</a:t>
                      </a:r>
                      <a:endParaRPr lang="en-AU" dirty="0">
                        <a:latin typeface="Book Antiqua" pitchFamily="18" charset="0"/>
                      </a:endParaRPr>
                    </a:p>
                  </a:txBody>
                  <a:tcPr/>
                </a:tc>
                <a:tc>
                  <a:txBody>
                    <a:bodyPr/>
                    <a:lstStyle/>
                    <a:p>
                      <a:r>
                        <a:rPr lang="en-AU" dirty="0" smtClean="0">
                          <a:latin typeface="Book Antiqua" pitchFamily="18" charset="0"/>
                        </a:rPr>
                        <a:t>Acts of Andrew</a:t>
                      </a:r>
                    </a:p>
                    <a:p>
                      <a:r>
                        <a:rPr lang="en-AU" dirty="0" smtClean="0">
                          <a:latin typeface="Book Antiqua" pitchFamily="18" charset="0"/>
                        </a:rPr>
                        <a:t>Acts of Barnabas</a:t>
                      </a:r>
                    </a:p>
                    <a:p>
                      <a:r>
                        <a:rPr lang="en-AU" dirty="0" smtClean="0">
                          <a:latin typeface="Book Antiqua" pitchFamily="18" charset="0"/>
                        </a:rPr>
                        <a:t>Acts of John</a:t>
                      </a:r>
                    </a:p>
                    <a:p>
                      <a:r>
                        <a:rPr lang="en-AU" dirty="0" smtClean="0">
                          <a:latin typeface="Book Antiqua" pitchFamily="18" charset="0"/>
                        </a:rPr>
                        <a:t>Acts of the Martyrs</a:t>
                      </a:r>
                    </a:p>
                    <a:p>
                      <a:r>
                        <a:rPr lang="en-AU" dirty="0" smtClean="0">
                          <a:latin typeface="Book Antiqua" pitchFamily="18" charset="0"/>
                        </a:rPr>
                        <a:t>Acts of Paul</a:t>
                      </a:r>
                    </a:p>
                    <a:p>
                      <a:r>
                        <a:rPr lang="en-AU" dirty="0" smtClean="0">
                          <a:latin typeface="Book Antiqua" pitchFamily="18" charset="0"/>
                        </a:rPr>
                        <a:t>Acts of Paul and </a:t>
                      </a:r>
                      <a:r>
                        <a:rPr lang="en-AU" dirty="0" err="1" smtClean="0">
                          <a:latin typeface="Book Antiqua" pitchFamily="18" charset="0"/>
                        </a:rPr>
                        <a:t>Thecla</a:t>
                      </a:r>
                      <a:endParaRPr lang="en-AU" dirty="0" smtClean="0">
                        <a:latin typeface="Book Antiqua" pitchFamily="18" charset="0"/>
                      </a:endParaRPr>
                    </a:p>
                    <a:p>
                      <a:r>
                        <a:rPr lang="en-AU" dirty="0" smtClean="0">
                          <a:latin typeface="Book Antiqua" pitchFamily="18" charset="0"/>
                        </a:rPr>
                        <a:t>Acts of Peter</a:t>
                      </a:r>
                    </a:p>
                    <a:p>
                      <a:r>
                        <a:rPr lang="en-AU" dirty="0" smtClean="0">
                          <a:latin typeface="Book Antiqua" pitchFamily="18" charset="0"/>
                        </a:rPr>
                        <a:t>Acts of Peter and Andrew</a:t>
                      </a:r>
                    </a:p>
                    <a:p>
                      <a:r>
                        <a:rPr lang="en-AU" dirty="0" smtClean="0">
                          <a:latin typeface="Book Antiqua" pitchFamily="18" charset="0"/>
                        </a:rPr>
                        <a:t>Acts of Peter and Paul</a:t>
                      </a:r>
                    </a:p>
                    <a:p>
                      <a:r>
                        <a:rPr lang="en-AU" dirty="0" smtClean="0">
                          <a:latin typeface="Book Antiqua" pitchFamily="18" charset="0"/>
                        </a:rPr>
                        <a:t>Acts of Peter and the Twelve</a:t>
                      </a:r>
                    </a:p>
                    <a:p>
                      <a:r>
                        <a:rPr lang="en-AU" dirty="0" smtClean="0">
                          <a:latin typeface="Book Antiqua" pitchFamily="18" charset="0"/>
                        </a:rPr>
                        <a:t>Acts of Philip</a:t>
                      </a:r>
                    </a:p>
                    <a:p>
                      <a:r>
                        <a:rPr lang="en-AU" dirty="0" smtClean="0">
                          <a:latin typeface="Book Antiqua" pitchFamily="18" charset="0"/>
                        </a:rPr>
                        <a:t>Acts of Pilate</a:t>
                      </a:r>
                    </a:p>
                    <a:p>
                      <a:r>
                        <a:rPr lang="en-AU" dirty="0" smtClean="0">
                          <a:latin typeface="Book Antiqua" pitchFamily="18" charset="0"/>
                        </a:rPr>
                        <a:t>Acts of Thomas</a:t>
                      </a:r>
                    </a:p>
                    <a:p>
                      <a:r>
                        <a:rPr lang="en-AU" dirty="0" smtClean="0">
                          <a:latin typeface="Book Antiqua" pitchFamily="18" charset="0"/>
                        </a:rPr>
                        <a:t>Acts of Timothy</a:t>
                      </a:r>
                    </a:p>
                    <a:p>
                      <a:r>
                        <a:rPr lang="en-AU" dirty="0" smtClean="0">
                          <a:latin typeface="Book Antiqua" pitchFamily="18" charset="0"/>
                        </a:rPr>
                        <a:t>Acts of </a:t>
                      </a:r>
                      <a:r>
                        <a:rPr lang="en-AU" dirty="0" err="1" smtClean="0">
                          <a:latin typeface="Book Antiqua" pitchFamily="18" charset="0"/>
                        </a:rPr>
                        <a:t>Xanthippe</a:t>
                      </a:r>
                      <a:r>
                        <a:rPr lang="en-AU" dirty="0" smtClean="0">
                          <a:latin typeface="Book Antiqua" pitchFamily="18" charset="0"/>
                        </a:rPr>
                        <a:t>, </a:t>
                      </a:r>
                      <a:r>
                        <a:rPr lang="en-AU" dirty="0" err="1" smtClean="0">
                          <a:latin typeface="Book Antiqua" pitchFamily="18" charset="0"/>
                        </a:rPr>
                        <a:t>Polyxena</a:t>
                      </a:r>
                      <a:r>
                        <a:rPr lang="en-AU" dirty="0" smtClean="0">
                          <a:latin typeface="Book Antiqua" pitchFamily="18" charset="0"/>
                        </a:rPr>
                        <a:t>, and Rebecca</a:t>
                      </a:r>
                      <a:endParaRPr lang="en-AU" dirty="0">
                        <a:latin typeface="Book Antiqua" pitchFamily="18" charset="0"/>
                      </a:endParaRPr>
                    </a:p>
                  </a:txBody>
                  <a:tcPr/>
                </a:tc>
              </a:tr>
            </a:tbl>
          </a:graphicData>
        </a:graphic>
      </p:graphicFrame>
    </p:spTree>
    <p:extLst>
      <p:ext uri="{BB962C8B-B14F-4D97-AF65-F5344CB8AC3E}">
        <p14:creationId xmlns:p14="http://schemas.microsoft.com/office/powerpoint/2010/main" val="3166637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Testament Apocrypha</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2050411"/>
              </p:ext>
            </p:extLst>
          </p:nvPr>
        </p:nvGraphicFramePr>
        <p:xfrm>
          <a:off x="457200" y="1600200"/>
          <a:ext cx="8229600" cy="3205480"/>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en-AU" b="1" dirty="0" smtClean="0">
                          <a:latin typeface="Book Antiqua" pitchFamily="18" charset="0"/>
                        </a:rPr>
                        <a:t>Epistles</a:t>
                      </a:r>
                      <a:endParaRPr lang="en-AU" b="1" dirty="0">
                        <a:latin typeface="Book Antiqua" pitchFamily="18" charset="0"/>
                      </a:endParaRPr>
                    </a:p>
                  </a:txBody>
                  <a:tcPr/>
                </a:tc>
                <a:tc>
                  <a:txBody>
                    <a:bodyPr/>
                    <a:lstStyle/>
                    <a:p>
                      <a:r>
                        <a:rPr lang="en-AU" b="1" dirty="0" smtClean="0">
                          <a:latin typeface="Book Antiqua" pitchFamily="18" charset="0"/>
                        </a:rPr>
                        <a:t>Apocalypses</a:t>
                      </a:r>
                      <a:endParaRPr lang="en-AU" b="1" dirty="0">
                        <a:latin typeface="Book Antiqua" pitchFamily="18" charset="0"/>
                      </a:endParaRPr>
                    </a:p>
                  </a:txBody>
                  <a:tcPr/>
                </a:tc>
              </a:tr>
              <a:tr h="370840">
                <a:tc>
                  <a:txBody>
                    <a:bodyPr/>
                    <a:lstStyle/>
                    <a:p>
                      <a:r>
                        <a:rPr lang="en-AU" dirty="0" smtClean="0">
                          <a:latin typeface="Book Antiqua" pitchFamily="18" charset="0"/>
                        </a:rPr>
                        <a:t>Epistle of Barnabas</a:t>
                      </a:r>
                    </a:p>
                    <a:p>
                      <a:r>
                        <a:rPr lang="en-AU" dirty="0" smtClean="0">
                          <a:latin typeface="Book Antiqua" pitchFamily="18" charset="0"/>
                        </a:rPr>
                        <a:t>Epistles of Clement</a:t>
                      </a:r>
                    </a:p>
                    <a:p>
                      <a:r>
                        <a:rPr lang="en-AU" dirty="0" smtClean="0">
                          <a:latin typeface="Book Antiqua" pitchFamily="18" charset="0"/>
                        </a:rPr>
                        <a:t>Epistle of the Corinthians to Paul</a:t>
                      </a:r>
                    </a:p>
                    <a:p>
                      <a:r>
                        <a:rPr lang="en-AU" dirty="0" smtClean="0">
                          <a:latin typeface="Book Antiqua" pitchFamily="18" charset="0"/>
                        </a:rPr>
                        <a:t>Epistle of Ignatius to the </a:t>
                      </a:r>
                      <a:r>
                        <a:rPr lang="en-AU" dirty="0" err="1" smtClean="0">
                          <a:latin typeface="Book Antiqua" pitchFamily="18" charset="0"/>
                        </a:rPr>
                        <a:t>Smyrnaeans</a:t>
                      </a:r>
                      <a:endParaRPr lang="en-AU" dirty="0" smtClean="0">
                        <a:latin typeface="Book Antiqua" pitchFamily="18" charset="0"/>
                      </a:endParaRPr>
                    </a:p>
                    <a:p>
                      <a:r>
                        <a:rPr lang="en-AU" dirty="0" smtClean="0">
                          <a:latin typeface="Book Antiqua" pitchFamily="18" charset="0"/>
                        </a:rPr>
                        <a:t>Epistle of Ignatius to the </a:t>
                      </a:r>
                      <a:r>
                        <a:rPr lang="en-AU" dirty="0" err="1" smtClean="0">
                          <a:latin typeface="Book Antiqua" pitchFamily="18" charset="0"/>
                        </a:rPr>
                        <a:t>Trallians</a:t>
                      </a:r>
                      <a:endParaRPr lang="en-AU" dirty="0" smtClean="0">
                        <a:latin typeface="Book Antiqua" pitchFamily="18" charset="0"/>
                      </a:endParaRPr>
                    </a:p>
                    <a:p>
                      <a:r>
                        <a:rPr lang="en-AU" dirty="0" smtClean="0">
                          <a:latin typeface="Book Antiqua" pitchFamily="18" charset="0"/>
                        </a:rPr>
                        <a:t>Epistle of Polycarp to the Philippians</a:t>
                      </a:r>
                    </a:p>
                    <a:p>
                      <a:r>
                        <a:rPr lang="en-AU" dirty="0" smtClean="0">
                          <a:latin typeface="Book Antiqua" pitchFamily="18" charset="0"/>
                        </a:rPr>
                        <a:t>Epistle to </a:t>
                      </a:r>
                      <a:r>
                        <a:rPr lang="en-AU" dirty="0" err="1" smtClean="0">
                          <a:latin typeface="Book Antiqua" pitchFamily="18" charset="0"/>
                        </a:rPr>
                        <a:t>Diognetus</a:t>
                      </a:r>
                      <a:endParaRPr lang="en-AU" dirty="0" smtClean="0">
                        <a:latin typeface="Book Antiqua" pitchFamily="18" charset="0"/>
                      </a:endParaRPr>
                    </a:p>
                    <a:p>
                      <a:r>
                        <a:rPr lang="en-AU" dirty="0" smtClean="0">
                          <a:latin typeface="Book Antiqua" pitchFamily="18" charset="0"/>
                        </a:rPr>
                        <a:t>Epistle to the </a:t>
                      </a:r>
                      <a:r>
                        <a:rPr lang="en-AU" dirty="0" err="1" smtClean="0">
                          <a:latin typeface="Book Antiqua" pitchFamily="18" charset="0"/>
                        </a:rPr>
                        <a:t>Laodiceans</a:t>
                      </a:r>
                      <a:endParaRPr lang="en-AU" dirty="0" smtClean="0">
                        <a:latin typeface="Book Antiqua" pitchFamily="18" charset="0"/>
                      </a:endParaRPr>
                    </a:p>
                    <a:p>
                      <a:r>
                        <a:rPr lang="en-AU" dirty="0" smtClean="0">
                          <a:latin typeface="Book Antiqua" pitchFamily="18" charset="0"/>
                        </a:rPr>
                        <a:t>Epistle to Seneca the Younger</a:t>
                      </a:r>
                    </a:p>
                    <a:p>
                      <a:r>
                        <a:rPr lang="en-AU" dirty="0" smtClean="0">
                          <a:latin typeface="Book Antiqua" pitchFamily="18" charset="0"/>
                        </a:rPr>
                        <a:t>Third Epistle to the Corinthians</a:t>
                      </a:r>
                      <a:endParaRPr lang="en-AU" dirty="0">
                        <a:latin typeface="Book Antiqua" pitchFamily="18" charset="0"/>
                      </a:endParaRPr>
                    </a:p>
                  </a:txBody>
                  <a:tcPr/>
                </a:tc>
                <a:tc>
                  <a:txBody>
                    <a:bodyPr/>
                    <a:lstStyle/>
                    <a:p>
                      <a:r>
                        <a:rPr lang="en-AU" dirty="0" smtClean="0">
                          <a:latin typeface="Book Antiqua" pitchFamily="18" charset="0"/>
                        </a:rPr>
                        <a:t>Apocalypse of Paul</a:t>
                      </a:r>
                    </a:p>
                    <a:p>
                      <a:r>
                        <a:rPr lang="en-AU" dirty="0" smtClean="0">
                          <a:latin typeface="Book Antiqua" pitchFamily="18" charset="0"/>
                        </a:rPr>
                        <a:t>Apocalypse of Peter</a:t>
                      </a:r>
                    </a:p>
                    <a:p>
                      <a:r>
                        <a:rPr lang="en-AU" dirty="0" smtClean="0">
                          <a:latin typeface="Book Antiqua" pitchFamily="18" charset="0"/>
                        </a:rPr>
                        <a:t>Apocalypse of Pseudo-Methodius</a:t>
                      </a:r>
                    </a:p>
                    <a:p>
                      <a:r>
                        <a:rPr lang="en-AU" dirty="0" smtClean="0">
                          <a:latin typeface="Book Antiqua" pitchFamily="18" charset="0"/>
                        </a:rPr>
                        <a:t>Apocalypse of Thomas</a:t>
                      </a:r>
                    </a:p>
                    <a:p>
                      <a:r>
                        <a:rPr lang="en-AU" dirty="0" smtClean="0">
                          <a:latin typeface="Book Antiqua" pitchFamily="18" charset="0"/>
                        </a:rPr>
                        <a:t>Apocalypse of Stephen</a:t>
                      </a:r>
                    </a:p>
                    <a:p>
                      <a:r>
                        <a:rPr lang="en-AU" dirty="0" smtClean="0">
                          <a:latin typeface="Book Antiqua" pitchFamily="18" charset="0"/>
                        </a:rPr>
                        <a:t>First Apocalypse of James</a:t>
                      </a:r>
                    </a:p>
                    <a:p>
                      <a:r>
                        <a:rPr lang="en-AU" dirty="0" smtClean="0">
                          <a:latin typeface="Book Antiqua" pitchFamily="18" charset="0"/>
                        </a:rPr>
                        <a:t>Second Apocalypse of James</a:t>
                      </a:r>
                    </a:p>
                    <a:p>
                      <a:r>
                        <a:rPr lang="en-AU" dirty="0" smtClean="0">
                          <a:latin typeface="Book Antiqua" pitchFamily="18" charset="0"/>
                        </a:rPr>
                        <a:t>The Shepherd of </a:t>
                      </a:r>
                      <a:r>
                        <a:rPr lang="en-AU" dirty="0" err="1" smtClean="0">
                          <a:latin typeface="Book Antiqua" pitchFamily="18" charset="0"/>
                        </a:rPr>
                        <a:t>Hermas</a:t>
                      </a:r>
                      <a:endParaRPr lang="en-AU" dirty="0">
                        <a:latin typeface="Book Antiqua" pitchFamily="18" charset="0"/>
                      </a:endParaRPr>
                    </a:p>
                  </a:txBody>
                  <a:tcPr/>
                </a:tc>
              </a:tr>
            </a:tbl>
          </a:graphicData>
        </a:graphic>
      </p:graphicFrame>
    </p:spTree>
    <p:extLst>
      <p:ext uri="{BB962C8B-B14F-4D97-AF65-F5344CB8AC3E}">
        <p14:creationId xmlns:p14="http://schemas.microsoft.com/office/powerpoint/2010/main" val="2191709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Testament Apocrypha</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9612320"/>
              </p:ext>
            </p:extLst>
          </p:nvPr>
        </p:nvGraphicFramePr>
        <p:xfrm>
          <a:off x="457200" y="1600200"/>
          <a:ext cx="8229600" cy="3479800"/>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en-AU" b="1" dirty="0" smtClean="0">
                          <a:latin typeface="Book Antiqua" pitchFamily="18" charset="0"/>
                        </a:rPr>
                        <a:t>Mary</a:t>
                      </a:r>
                      <a:endParaRPr lang="en-AU" b="1" dirty="0">
                        <a:latin typeface="Book Antiqua" pitchFamily="18" charset="0"/>
                      </a:endParaRPr>
                    </a:p>
                  </a:txBody>
                  <a:tcPr/>
                </a:tc>
                <a:tc>
                  <a:txBody>
                    <a:bodyPr/>
                    <a:lstStyle/>
                    <a:p>
                      <a:r>
                        <a:rPr lang="en-AU" b="1" dirty="0" smtClean="0">
                          <a:latin typeface="Book Antiqua" pitchFamily="18" charset="0"/>
                        </a:rPr>
                        <a:t>Miscellaneous</a:t>
                      </a:r>
                      <a:endParaRPr lang="en-AU" b="1" dirty="0">
                        <a:latin typeface="Book Antiqua" pitchFamily="18" charset="0"/>
                      </a:endParaRPr>
                    </a:p>
                  </a:txBody>
                  <a:tcPr/>
                </a:tc>
              </a:tr>
              <a:tr h="370840">
                <a:tc>
                  <a:txBody>
                    <a:bodyPr/>
                    <a:lstStyle/>
                    <a:p>
                      <a:r>
                        <a:rPr lang="en-AU" dirty="0" smtClean="0">
                          <a:latin typeface="Book Antiqua" pitchFamily="18" charset="0"/>
                        </a:rPr>
                        <a:t>The Home Going of Mary</a:t>
                      </a:r>
                    </a:p>
                    <a:p>
                      <a:r>
                        <a:rPr lang="en-AU" dirty="0" smtClean="0">
                          <a:latin typeface="Book Antiqua" pitchFamily="18" charset="0"/>
                        </a:rPr>
                        <a:t>The Falling asleep of the Mother of God</a:t>
                      </a:r>
                    </a:p>
                    <a:p>
                      <a:r>
                        <a:rPr lang="en-AU" dirty="0" smtClean="0">
                          <a:latin typeface="Book Antiqua" pitchFamily="18" charset="0"/>
                        </a:rPr>
                        <a:t>The Descent of Mary</a:t>
                      </a:r>
                      <a:endParaRPr lang="en-AU" dirty="0">
                        <a:latin typeface="Book Antiqua" pitchFamily="18" charset="0"/>
                      </a:endParaRPr>
                    </a:p>
                  </a:txBody>
                  <a:tcPr/>
                </a:tc>
                <a:tc>
                  <a:txBody>
                    <a:bodyPr/>
                    <a:lstStyle/>
                    <a:p>
                      <a:r>
                        <a:rPr lang="en-AU" dirty="0" smtClean="0">
                          <a:latin typeface="Book Antiqua" pitchFamily="18" charset="0"/>
                        </a:rPr>
                        <a:t>Apostolic Constitutions</a:t>
                      </a:r>
                    </a:p>
                    <a:p>
                      <a:r>
                        <a:rPr lang="en-AU" dirty="0" smtClean="0">
                          <a:latin typeface="Book Antiqua" pitchFamily="18" charset="0"/>
                        </a:rPr>
                        <a:t>Book of Nepos</a:t>
                      </a:r>
                    </a:p>
                    <a:p>
                      <a:r>
                        <a:rPr lang="en-AU" dirty="0" smtClean="0">
                          <a:latin typeface="Book Antiqua" pitchFamily="18" charset="0"/>
                        </a:rPr>
                        <a:t>Canons of the Apostles</a:t>
                      </a:r>
                    </a:p>
                    <a:p>
                      <a:r>
                        <a:rPr lang="en-AU" dirty="0" smtClean="0">
                          <a:latin typeface="Book Antiqua" pitchFamily="18" charset="0"/>
                        </a:rPr>
                        <a:t>Cave of Treasures</a:t>
                      </a:r>
                    </a:p>
                    <a:p>
                      <a:r>
                        <a:rPr lang="en-AU" dirty="0" smtClean="0">
                          <a:latin typeface="Book Antiqua" pitchFamily="18" charset="0"/>
                        </a:rPr>
                        <a:t>Clementine literature</a:t>
                      </a:r>
                    </a:p>
                    <a:p>
                      <a:r>
                        <a:rPr lang="en-AU" dirty="0" err="1" smtClean="0">
                          <a:latin typeface="Book Antiqua" pitchFamily="18" charset="0"/>
                        </a:rPr>
                        <a:t>Didache</a:t>
                      </a:r>
                      <a:endParaRPr lang="en-AU" dirty="0" smtClean="0">
                        <a:latin typeface="Book Antiqua" pitchFamily="18" charset="0"/>
                      </a:endParaRPr>
                    </a:p>
                    <a:p>
                      <a:r>
                        <a:rPr lang="en-AU" dirty="0" smtClean="0">
                          <a:latin typeface="Book Antiqua" pitchFamily="18" charset="0"/>
                        </a:rPr>
                        <a:t>Liturgy of St James</a:t>
                      </a:r>
                    </a:p>
                    <a:p>
                      <a:r>
                        <a:rPr lang="en-AU" dirty="0" smtClean="0">
                          <a:latin typeface="Book Antiqua" pitchFamily="18" charset="0"/>
                        </a:rPr>
                        <a:t>Penitence of Origen</a:t>
                      </a:r>
                    </a:p>
                    <a:p>
                      <a:r>
                        <a:rPr lang="en-AU" dirty="0" smtClean="0">
                          <a:latin typeface="Book Antiqua" pitchFamily="18" charset="0"/>
                        </a:rPr>
                        <a:t>Prayer of Paul</a:t>
                      </a:r>
                    </a:p>
                    <a:p>
                      <a:r>
                        <a:rPr lang="en-AU" dirty="0" smtClean="0">
                          <a:latin typeface="Book Antiqua" pitchFamily="18" charset="0"/>
                        </a:rPr>
                        <a:t>Sentences of </a:t>
                      </a:r>
                      <a:r>
                        <a:rPr lang="en-AU" dirty="0" err="1" smtClean="0">
                          <a:latin typeface="Book Antiqua" pitchFamily="18" charset="0"/>
                        </a:rPr>
                        <a:t>Sextus</a:t>
                      </a:r>
                      <a:endParaRPr lang="en-AU" dirty="0" smtClean="0">
                        <a:latin typeface="Book Antiqua" pitchFamily="18" charset="0"/>
                      </a:endParaRPr>
                    </a:p>
                    <a:p>
                      <a:r>
                        <a:rPr lang="en-AU" dirty="0" err="1" smtClean="0">
                          <a:latin typeface="Book Antiqua" pitchFamily="18" charset="0"/>
                        </a:rPr>
                        <a:t>Physiologus</a:t>
                      </a:r>
                      <a:endParaRPr lang="en-AU" dirty="0" smtClean="0">
                        <a:latin typeface="Book Antiqua" pitchFamily="18" charset="0"/>
                      </a:endParaRPr>
                    </a:p>
                  </a:txBody>
                  <a:tcPr/>
                </a:tc>
              </a:tr>
            </a:tbl>
          </a:graphicData>
        </a:graphic>
      </p:graphicFrame>
    </p:spTree>
    <p:extLst>
      <p:ext uri="{BB962C8B-B14F-4D97-AF65-F5344CB8AC3E}">
        <p14:creationId xmlns:p14="http://schemas.microsoft.com/office/powerpoint/2010/main" val="90946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Length</a:t>
            </a:r>
            <a:endParaRPr lang="en-AU" dirty="0"/>
          </a:p>
        </p:txBody>
      </p:sp>
      <p:sp>
        <p:nvSpPr>
          <p:cNvPr id="6" name="Content Placeholder 5"/>
          <p:cNvSpPr>
            <a:spLocks noGrp="1"/>
          </p:cNvSpPr>
          <p:nvPr>
            <p:ph idx="1"/>
          </p:nvPr>
        </p:nvSpPr>
        <p:spPr/>
        <p:txBody>
          <a:bodyPr/>
          <a:lstStyle/>
          <a:p>
            <a:pPr marL="0" indent="0" algn="ctr">
              <a:buNone/>
            </a:pPr>
            <a:r>
              <a:rPr lang="en-AU" i="1" dirty="0" smtClean="0"/>
              <a:t>What is the longest book in the Bible?</a:t>
            </a:r>
          </a:p>
          <a:p>
            <a:pPr marL="0" indent="0" algn="ctr">
              <a:buNone/>
            </a:pPr>
            <a:endParaRPr lang="en-AU" i="1" dirty="0" smtClean="0"/>
          </a:p>
          <a:p>
            <a:pPr marL="971550" lvl="1" indent="-514350">
              <a:buFont typeface="+mj-lt"/>
              <a:buAutoNum type="arabicPeriod"/>
            </a:pPr>
            <a:r>
              <a:rPr lang="en-AU" dirty="0" smtClean="0"/>
              <a:t>Genesis</a:t>
            </a:r>
          </a:p>
          <a:p>
            <a:pPr marL="971550" lvl="1" indent="-514350">
              <a:buFont typeface="+mj-lt"/>
              <a:buAutoNum type="arabicPeriod"/>
            </a:pPr>
            <a:r>
              <a:rPr lang="en-AU" dirty="0" smtClean="0"/>
              <a:t>Jeremiah</a:t>
            </a:r>
          </a:p>
          <a:p>
            <a:pPr marL="971550" lvl="1" indent="-514350">
              <a:buFont typeface="+mj-lt"/>
              <a:buAutoNum type="arabicPeriod"/>
            </a:pPr>
            <a:r>
              <a:rPr lang="en-AU" dirty="0" smtClean="0"/>
              <a:t>Psalms</a:t>
            </a:r>
          </a:p>
          <a:p>
            <a:pPr marL="971550" lvl="1" indent="-514350">
              <a:buFont typeface="+mj-lt"/>
              <a:buAutoNum type="arabicPeriod"/>
            </a:pPr>
            <a:r>
              <a:rPr lang="en-AU" dirty="0" smtClean="0"/>
              <a:t>Ezekiel</a:t>
            </a:r>
            <a:endParaRPr lang="en-AU" dirty="0"/>
          </a:p>
        </p:txBody>
      </p:sp>
      <p:sp>
        <p:nvSpPr>
          <p:cNvPr id="2" name="Oval 1"/>
          <p:cNvSpPr/>
          <p:nvPr/>
        </p:nvSpPr>
        <p:spPr>
          <a:xfrm>
            <a:off x="806803" y="3747512"/>
            <a:ext cx="576064"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4" name="TextBox 3"/>
          <p:cNvSpPr txBox="1"/>
          <p:nvPr/>
        </p:nvSpPr>
        <p:spPr>
          <a:xfrm>
            <a:off x="3111520" y="2760608"/>
            <a:ext cx="2270173" cy="2085186"/>
          </a:xfrm>
          <a:prstGeom prst="rect">
            <a:avLst/>
          </a:prstGeom>
          <a:noFill/>
        </p:spPr>
        <p:txBody>
          <a:bodyPr wrap="none" rtlCol="0">
            <a:spAutoFit/>
          </a:bodyPr>
          <a:lstStyle/>
          <a:p>
            <a:pPr>
              <a:spcBef>
                <a:spcPts val="672"/>
              </a:spcBef>
            </a:pPr>
            <a:r>
              <a:rPr lang="en-AU" sz="2800" dirty="0" smtClean="0">
                <a:latin typeface="Book Antiqua" pitchFamily="18" charset="0"/>
              </a:rPr>
              <a:t>38,267 words</a:t>
            </a:r>
          </a:p>
          <a:p>
            <a:pPr>
              <a:spcBef>
                <a:spcPts val="672"/>
              </a:spcBef>
            </a:pPr>
            <a:r>
              <a:rPr lang="en-AU" sz="2800" dirty="0">
                <a:latin typeface="Book Antiqua" pitchFamily="18" charset="0"/>
              </a:rPr>
              <a:t>42,659 words</a:t>
            </a:r>
            <a:endParaRPr lang="en-AU" sz="2800" dirty="0" smtClean="0">
              <a:latin typeface="Book Antiqua" pitchFamily="18" charset="0"/>
            </a:endParaRPr>
          </a:p>
          <a:p>
            <a:pPr>
              <a:spcBef>
                <a:spcPts val="672"/>
              </a:spcBef>
            </a:pPr>
            <a:r>
              <a:rPr lang="en-AU" sz="2800" dirty="0">
                <a:latin typeface="Book Antiqua" pitchFamily="18" charset="0"/>
              </a:rPr>
              <a:t>43,743 words</a:t>
            </a:r>
            <a:endParaRPr lang="en-AU" sz="2800" dirty="0" smtClean="0">
              <a:latin typeface="Book Antiqua" pitchFamily="18" charset="0"/>
            </a:endParaRPr>
          </a:p>
          <a:p>
            <a:pPr>
              <a:spcBef>
                <a:spcPts val="672"/>
              </a:spcBef>
            </a:pPr>
            <a:r>
              <a:rPr lang="en-AU" sz="2800" dirty="0">
                <a:latin typeface="Book Antiqua" pitchFamily="18" charset="0"/>
              </a:rPr>
              <a:t>39,407 words</a:t>
            </a:r>
          </a:p>
        </p:txBody>
      </p:sp>
    </p:spTree>
    <p:extLst>
      <p:ext uri="{BB962C8B-B14F-4D97-AF65-F5344CB8AC3E}">
        <p14:creationId xmlns:p14="http://schemas.microsoft.com/office/powerpoint/2010/main" val="42040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Length</a:t>
            </a:r>
            <a:endParaRPr lang="en-AU" dirty="0"/>
          </a:p>
        </p:txBody>
      </p:sp>
      <p:sp>
        <p:nvSpPr>
          <p:cNvPr id="3" name="Content Placeholder 2"/>
          <p:cNvSpPr>
            <a:spLocks noGrp="1"/>
          </p:cNvSpPr>
          <p:nvPr>
            <p:ph idx="1"/>
          </p:nvPr>
        </p:nvSpPr>
        <p:spPr/>
        <p:txBody>
          <a:bodyPr/>
          <a:lstStyle/>
          <a:p>
            <a:pPr marL="0" indent="0" algn="ctr">
              <a:buNone/>
            </a:pPr>
            <a:r>
              <a:rPr lang="en-AU" i="1" dirty="0" smtClean="0"/>
              <a:t>What is the shortest book in the Bible?</a:t>
            </a:r>
          </a:p>
          <a:p>
            <a:pPr marL="0" indent="0" algn="ctr">
              <a:buNone/>
            </a:pPr>
            <a:endParaRPr lang="en-AU" i="1" dirty="0" smtClean="0"/>
          </a:p>
          <a:p>
            <a:pPr marL="914400" lvl="1" indent="-514350">
              <a:buFont typeface="+mj-lt"/>
              <a:buAutoNum type="arabicPeriod"/>
            </a:pPr>
            <a:r>
              <a:rPr lang="en-AU" dirty="0" smtClean="0"/>
              <a:t>Jude</a:t>
            </a:r>
          </a:p>
          <a:p>
            <a:pPr marL="914400" lvl="1" indent="-514350">
              <a:buFont typeface="+mj-lt"/>
              <a:buAutoNum type="arabicPeriod"/>
            </a:pPr>
            <a:r>
              <a:rPr lang="en-AU" dirty="0" smtClean="0"/>
              <a:t>3 John</a:t>
            </a:r>
          </a:p>
          <a:p>
            <a:pPr marL="914400" lvl="1" indent="-514350">
              <a:buFont typeface="+mj-lt"/>
              <a:buAutoNum type="arabicPeriod"/>
            </a:pPr>
            <a:r>
              <a:rPr lang="en-AU" dirty="0" smtClean="0"/>
              <a:t>Philemon</a:t>
            </a:r>
          </a:p>
          <a:p>
            <a:pPr marL="914400" lvl="1" indent="-514350">
              <a:buFont typeface="+mj-lt"/>
              <a:buAutoNum type="arabicPeriod"/>
            </a:pPr>
            <a:r>
              <a:rPr lang="en-AU" dirty="0" smtClean="0"/>
              <a:t>Obadiah</a:t>
            </a:r>
            <a:endParaRPr lang="en-AU" dirty="0"/>
          </a:p>
        </p:txBody>
      </p:sp>
      <p:sp>
        <p:nvSpPr>
          <p:cNvPr id="4" name="Oval 3"/>
          <p:cNvSpPr/>
          <p:nvPr/>
        </p:nvSpPr>
        <p:spPr>
          <a:xfrm>
            <a:off x="748649" y="3244344"/>
            <a:ext cx="576064"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5" name="TextBox 4"/>
          <p:cNvSpPr txBox="1"/>
          <p:nvPr/>
        </p:nvSpPr>
        <p:spPr>
          <a:xfrm>
            <a:off x="3162320" y="2759720"/>
            <a:ext cx="1821332" cy="2085186"/>
          </a:xfrm>
          <a:prstGeom prst="rect">
            <a:avLst/>
          </a:prstGeom>
          <a:noFill/>
        </p:spPr>
        <p:txBody>
          <a:bodyPr wrap="none" rtlCol="0">
            <a:spAutoFit/>
          </a:bodyPr>
          <a:lstStyle/>
          <a:p>
            <a:pPr>
              <a:spcBef>
                <a:spcPts val="672"/>
              </a:spcBef>
            </a:pPr>
            <a:r>
              <a:rPr lang="en-AU" sz="2800" dirty="0">
                <a:latin typeface="Book Antiqua" pitchFamily="18" charset="0"/>
              </a:rPr>
              <a:t>613 words</a:t>
            </a:r>
            <a:endParaRPr lang="en-AU" sz="2800" dirty="0" smtClean="0">
              <a:latin typeface="Book Antiqua" pitchFamily="18" charset="0"/>
            </a:endParaRPr>
          </a:p>
          <a:p>
            <a:pPr>
              <a:spcBef>
                <a:spcPts val="672"/>
              </a:spcBef>
            </a:pPr>
            <a:r>
              <a:rPr lang="en-AU" sz="2800" dirty="0">
                <a:latin typeface="Book Antiqua" pitchFamily="18" charset="0"/>
              </a:rPr>
              <a:t>299 words</a:t>
            </a:r>
            <a:endParaRPr lang="en-AU" sz="2800" dirty="0" smtClean="0">
              <a:latin typeface="Book Antiqua" pitchFamily="18" charset="0"/>
            </a:endParaRPr>
          </a:p>
          <a:p>
            <a:pPr>
              <a:spcBef>
                <a:spcPts val="672"/>
              </a:spcBef>
            </a:pPr>
            <a:r>
              <a:rPr lang="en-AU" sz="2800" dirty="0">
                <a:latin typeface="Book Antiqua" pitchFamily="18" charset="0"/>
              </a:rPr>
              <a:t>445 words</a:t>
            </a:r>
            <a:endParaRPr lang="en-AU" sz="2800" dirty="0" smtClean="0">
              <a:latin typeface="Book Antiqua" pitchFamily="18" charset="0"/>
            </a:endParaRPr>
          </a:p>
          <a:p>
            <a:pPr>
              <a:spcBef>
                <a:spcPts val="672"/>
              </a:spcBef>
            </a:pPr>
            <a:r>
              <a:rPr lang="en-AU" sz="2800" dirty="0">
                <a:latin typeface="Book Antiqua" pitchFamily="18" charset="0"/>
              </a:rPr>
              <a:t>670 words</a:t>
            </a:r>
          </a:p>
        </p:txBody>
      </p:sp>
    </p:spTree>
    <p:extLst>
      <p:ext uri="{BB962C8B-B14F-4D97-AF65-F5344CB8AC3E}">
        <p14:creationId xmlns:p14="http://schemas.microsoft.com/office/powerpoint/2010/main" val="11022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100open.com/wp-content/uploads/2011/10/magnifying-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372533"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3344" y="2204864"/>
            <a:ext cx="8229600" cy="1143000"/>
          </a:xfrm>
        </p:spPr>
        <p:txBody>
          <a:bodyPr/>
          <a:lstStyle/>
          <a:p>
            <a:r>
              <a:rPr lang="en-AU" dirty="0" smtClean="0"/>
              <a:t>define: bible</a:t>
            </a:r>
            <a:endParaRPr lang="en-AU" dirty="0"/>
          </a:p>
        </p:txBody>
      </p:sp>
      <p:sp>
        <p:nvSpPr>
          <p:cNvPr id="3" name="Content Placeholder 2"/>
          <p:cNvSpPr>
            <a:spLocks noGrp="1"/>
          </p:cNvSpPr>
          <p:nvPr>
            <p:ph idx="1"/>
          </p:nvPr>
        </p:nvSpPr>
        <p:spPr>
          <a:xfrm>
            <a:off x="5281736" y="1196752"/>
            <a:ext cx="3898776" cy="4525963"/>
          </a:xfrm>
        </p:spPr>
        <p:txBody>
          <a:bodyPr/>
          <a:lstStyle/>
          <a:p>
            <a:pPr marL="0" indent="0" algn="ctr">
              <a:buNone/>
            </a:pPr>
            <a:endParaRPr lang="en-AU" dirty="0" smtClean="0"/>
          </a:p>
          <a:p>
            <a:pPr marL="0" indent="0" algn="ctr">
              <a:buNone/>
            </a:pPr>
            <a:r>
              <a:rPr lang="en-AU" dirty="0" smtClean="0"/>
              <a:t>“A book considered authoritative in its field: </a:t>
            </a:r>
            <a:r>
              <a:rPr lang="en-AU" i="1" dirty="0" smtClean="0"/>
              <a:t>the bible of Kerala cooking</a:t>
            </a:r>
            <a:r>
              <a:rPr lang="en-AU" dirty="0" smtClean="0"/>
              <a:t>”</a:t>
            </a:r>
            <a:endParaRPr lang="en-AU" dirty="0"/>
          </a:p>
        </p:txBody>
      </p:sp>
    </p:spTree>
    <p:extLst>
      <p:ext uri="{BB962C8B-B14F-4D97-AF65-F5344CB8AC3E}">
        <p14:creationId xmlns:p14="http://schemas.microsoft.com/office/powerpoint/2010/main" val="914051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English Translations</a:t>
            </a:r>
            <a:endParaRPr lang="en-AU" dirty="0"/>
          </a:p>
        </p:txBody>
      </p:sp>
      <p:sp>
        <p:nvSpPr>
          <p:cNvPr id="3" name="Content Placeholder 2"/>
          <p:cNvSpPr>
            <a:spLocks noGrp="1"/>
          </p:cNvSpPr>
          <p:nvPr>
            <p:ph idx="1"/>
          </p:nvPr>
        </p:nvSpPr>
        <p:spPr/>
        <p:txBody>
          <a:bodyPr/>
          <a:lstStyle/>
          <a:p>
            <a:pPr marL="0" indent="0" algn="ctr">
              <a:buNone/>
            </a:pPr>
            <a:r>
              <a:rPr lang="en-AU" i="1" dirty="0" smtClean="0"/>
              <a:t>Name as many English translations as possible (either acronym or full name)</a:t>
            </a:r>
          </a:p>
        </p:txBody>
      </p:sp>
    </p:spTree>
    <p:extLst>
      <p:ext uri="{BB962C8B-B14F-4D97-AF65-F5344CB8AC3E}">
        <p14:creationId xmlns:p14="http://schemas.microsoft.com/office/powerpoint/2010/main" val="507863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English Translations</a:t>
            </a:r>
            <a:endParaRPr lang="en-AU"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72133723"/>
              </p:ext>
            </p:extLst>
          </p:nvPr>
        </p:nvGraphicFramePr>
        <p:xfrm>
          <a:off x="1796795" y="1412776"/>
          <a:ext cx="5550410" cy="5311140"/>
        </p:xfrm>
        <a:graphic>
          <a:graphicData uri="http://schemas.openxmlformats.org/drawingml/2006/table">
            <a:tbl>
              <a:tblPr firstRow="1">
                <a:tableStyleId>{2D5ABB26-0587-4C30-8999-92F81FD0307C}</a:tableStyleId>
              </a:tblPr>
              <a:tblGrid>
                <a:gridCol w="1236348"/>
                <a:gridCol w="4314062"/>
              </a:tblGrid>
              <a:tr h="182880">
                <a:tc>
                  <a:txBody>
                    <a:bodyPr/>
                    <a:lstStyle/>
                    <a:p>
                      <a:pPr algn="l" fontAlgn="b"/>
                      <a:r>
                        <a:rPr lang="en-AU" sz="2000" b="1" u="none" strike="noStrike" dirty="0">
                          <a:effectLst/>
                          <a:latin typeface="Book Antiqua" pitchFamily="18" charset="0"/>
                        </a:rPr>
                        <a:t>Acronym</a:t>
                      </a:r>
                      <a:endParaRPr lang="en-AU" sz="2000" b="1" i="0" u="none" strike="noStrike" dirty="0">
                        <a:solidFill>
                          <a:srgbClr val="000000"/>
                        </a:solidFill>
                        <a:effectLst/>
                        <a:latin typeface="Book Antiqua" pitchFamily="18" charset="0"/>
                      </a:endParaRPr>
                    </a:p>
                  </a:txBody>
                  <a:tcPr marL="7620" marR="7620" marT="7620" marB="0" anchor="b"/>
                </a:tc>
                <a:tc>
                  <a:txBody>
                    <a:bodyPr/>
                    <a:lstStyle/>
                    <a:p>
                      <a:pPr algn="l" fontAlgn="b"/>
                      <a:r>
                        <a:rPr lang="en-AU" sz="2000" b="1" u="none" strike="noStrike" dirty="0">
                          <a:effectLst/>
                          <a:latin typeface="Book Antiqua" pitchFamily="18" charset="0"/>
                        </a:rPr>
                        <a:t>Name</a:t>
                      </a:r>
                      <a:endParaRPr lang="en-AU" sz="2000" b="1"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AMP</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dirty="0">
                          <a:effectLst/>
                          <a:latin typeface="Book Antiqua" pitchFamily="18" charset="0"/>
                        </a:rPr>
                        <a:t>Amplified Bible</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ASV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American Standard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dirty="0">
                          <a:effectLst/>
                          <a:latin typeface="Book Antiqua" pitchFamily="18" charset="0"/>
                        </a:rPr>
                        <a:t>CEB</a:t>
                      </a:r>
                      <a:endParaRPr lang="en-AU" sz="2000" b="0" i="0" u="none" strike="noStrike" dirty="0">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Common English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CEV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Contemporary English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dirty="0">
                          <a:effectLst/>
                          <a:latin typeface="Book Antiqua" pitchFamily="18" charset="0"/>
                        </a:rPr>
                        <a:t>DARBY</a:t>
                      </a:r>
                      <a:endParaRPr lang="en-AU" sz="2000" b="0" i="0" u="none" strike="noStrike" dirty="0">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Darby Translation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DRA</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Douay-Rheims</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ERV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Easy-to-Read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ESV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English Standard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GNT</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Good News Translation/Bible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GNV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Geneva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GW</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God's Word</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HCSB</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Holman Christian Standard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KJV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King James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KNOX</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Knox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LEB</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Lexham English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MSG</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dirty="0">
                          <a:effectLst/>
                          <a:latin typeface="Book Antiqua" pitchFamily="18" charset="0"/>
                        </a:rPr>
                        <a:t>The Message</a:t>
                      </a:r>
                      <a:endParaRPr lang="en-AU" sz="2000" b="0" i="0" u="none" strike="noStrike" dirty="0">
                        <a:solidFill>
                          <a:srgbClr val="000000"/>
                        </a:solidFill>
                        <a:effectLst/>
                        <a:latin typeface="Book Antiqua" pitchFamily="18" charset="0"/>
                      </a:endParaRPr>
                    </a:p>
                  </a:txBody>
                  <a:tcPr marL="7620" marR="7620" marT="7620" marB="0" anchor="b"/>
                </a:tc>
              </a:tr>
            </a:tbl>
          </a:graphicData>
        </a:graphic>
      </p:graphicFrame>
    </p:spTree>
    <p:extLst>
      <p:ext uri="{BB962C8B-B14F-4D97-AF65-F5344CB8AC3E}">
        <p14:creationId xmlns:p14="http://schemas.microsoft.com/office/powerpoint/2010/main" val="274656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English Translations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1345522"/>
              </p:ext>
            </p:extLst>
          </p:nvPr>
        </p:nvGraphicFramePr>
        <p:xfrm>
          <a:off x="1794168" y="1412776"/>
          <a:ext cx="5485091" cy="5311140"/>
        </p:xfrm>
        <a:graphic>
          <a:graphicData uri="http://schemas.openxmlformats.org/drawingml/2006/table">
            <a:tbl>
              <a:tblPr firstRow="1">
                <a:tableStyleId>{2D5ABB26-0587-4C30-8999-92F81FD0307C}</a:tableStyleId>
              </a:tblPr>
              <a:tblGrid>
                <a:gridCol w="1221798"/>
                <a:gridCol w="4263293"/>
              </a:tblGrid>
              <a:tr h="182880">
                <a:tc>
                  <a:txBody>
                    <a:bodyPr/>
                    <a:lstStyle/>
                    <a:p>
                      <a:pPr algn="l" fontAlgn="b"/>
                      <a:r>
                        <a:rPr lang="en-AU" sz="2000" b="1" u="none" strike="noStrike" dirty="0">
                          <a:effectLst/>
                          <a:latin typeface="Book Antiqua" pitchFamily="18" charset="0"/>
                        </a:rPr>
                        <a:t>Acronym</a:t>
                      </a:r>
                      <a:endParaRPr lang="en-AU" sz="2000" b="1" i="0" u="none" strike="noStrike" dirty="0">
                        <a:solidFill>
                          <a:srgbClr val="000000"/>
                        </a:solidFill>
                        <a:effectLst/>
                        <a:latin typeface="Book Antiqua" pitchFamily="18" charset="0"/>
                      </a:endParaRPr>
                    </a:p>
                  </a:txBody>
                  <a:tcPr marL="7620" marR="7620" marT="7620" marB="0" anchor="b"/>
                </a:tc>
                <a:tc>
                  <a:txBody>
                    <a:bodyPr/>
                    <a:lstStyle/>
                    <a:p>
                      <a:pPr algn="l" fontAlgn="b"/>
                      <a:r>
                        <a:rPr lang="en-AU" sz="2000" b="1" u="none" strike="noStrike" dirty="0">
                          <a:effectLst/>
                          <a:latin typeface="Book Antiqua" pitchFamily="18" charset="0"/>
                        </a:rPr>
                        <a:t>Name</a:t>
                      </a:r>
                      <a:endParaRPr lang="en-AU" sz="2000" b="1"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dirty="0">
                          <a:effectLst/>
                          <a:latin typeface="Book Antiqua" pitchFamily="18" charset="0"/>
                        </a:rPr>
                        <a:t>NAB</a:t>
                      </a:r>
                      <a:endParaRPr lang="en-AU" sz="2000" b="0" i="0" u="none" strike="noStrike" dirty="0">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American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NASB</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American Standard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NCV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Century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dirty="0">
                          <a:effectLst/>
                          <a:latin typeface="Book Antiqua" pitchFamily="18" charset="0"/>
                        </a:rPr>
                        <a:t>NET</a:t>
                      </a:r>
                      <a:endParaRPr lang="en-AU" sz="2000" b="0" i="0" u="none" strike="noStrike" dirty="0">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English Translation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NIrV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International Reader’s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NIV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International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NJB</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Jerusalem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NKJV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King James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NLT</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dirty="0">
                          <a:effectLst/>
                          <a:latin typeface="Book Antiqua" pitchFamily="18" charset="0"/>
                        </a:rPr>
                        <a:t>New Living Translation</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NLV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Life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NRSV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New Revised Standard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RSV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Revised Standard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TLB</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The Living Bible</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TNIV</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a:effectLst/>
                          <a:latin typeface="Book Antiqua" pitchFamily="18" charset="0"/>
                        </a:rPr>
                        <a:t>Today’s New International Version</a:t>
                      </a:r>
                      <a:endParaRPr lang="en-AU" sz="2000" b="0" i="0" u="none" strike="noStrike">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WYC</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dirty="0" smtClean="0">
                          <a:effectLst/>
                          <a:latin typeface="Book Antiqua" pitchFamily="18" charset="0"/>
                        </a:rPr>
                        <a:t>Wycliffe’s </a:t>
                      </a:r>
                      <a:r>
                        <a:rPr lang="en-AU" sz="2000" u="none" strike="noStrike" dirty="0">
                          <a:effectLst/>
                          <a:latin typeface="Book Antiqua" pitchFamily="18" charset="0"/>
                        </a:rPr>
                        <a:t>Bible</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YLT</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l" fontAlgn="b"/>
                      <a:r>
                        <a:rPr lang="en-AU" sz="2000" u="none" strike="noStrike" dirty="0" smtClean="0">
                          <a:effectLst/>
                          <a:latin typeface="Book Antiqua" pitchFamily="18" charset="0"/>
                        </a:rPr>
                        <a:t>Young’s </a:t>
                      </a:r>
                      <a:r>
                        <a:rPr lang="en-AU" sz="2000" u="none" strike="noStrike" dirty="0">
                          <a:effectLst/>
                          <a:latin typeface="Book Antiqua" pitchFamily="18" charset="0"/>
                        </a:rPr>
                        <a:t>Literal Translation</a:t>
                      </a:r>
                      <a:endParaRPr lang="en-AU" sz="2000" b="0" i="0" u="none" strike="noStrike" dirty="0">
                        <a:solidFill>
                          <a:srgbClr val="000000"/>
                        </a:solidFill>
                        <a:effectLst/>
                        <a:latin typeface="Book Antiqua" pitchFamily="18" charset="0"/>
                      </a:endParaRPr>
                    </a:p>
                  </a:txBody>
                  <a:tcPr marL="7620" marR="7620" marT="7620" marB="0" anchor="b"/>
                </a:tc>
              </a:tr>
            </a:tbl>
          </a:graphicData>
        </a:graphic>
      </p:graphicFrame>
    </p:spTree>
    <p:extLst>
      <p:ext uri="{BB962C8B-B14F-4D97-AF65-F5344CB8AC3E}">
        <p14:creationId xmlns:p14="http://schemas.microsoft.com/office/powerpoint/2010/main" val="340050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English Translations</a:t>
            </a:r>
            <a:endParaRPr lang="en-AU" dirty="0"/>
          </a:p>
        </p:txBody>
      </p:sp>
      <p:sp>
        <p:nvSpPr>
          <p:cNvPr id="3" name="Content Placeholder 2"/>
          <p:cNvSpPr>
            <a:spLocks noGrp="1"/>
          </p:cNvSpPr>
          <p:nvPr>
            <p:ph idx="1"/>
          </p:nvPr>
        </p:nvSpPr>
        <p:spPr/>
        <p:txBody>
          <a:bodyPr/>
          <a:lstStyle/>
          <a:p>
            <a:pPr marL="0" indent="0" algn="ctr">
              <a:buNone/>
            </a:pPr>
            <a:r>
              <a:rPr lang="en-AU" i="1" dirty="0" smtClean="0"/>
              <a:t>Name an English translation before the King James Version</a:t>
            </a:r>
            <a:endParaRPr lang="en-AU" i="1" dirty="0"/>
          </a:p>
        </p:txBody>
      </p:sp>
      <p:graphicFrame>
        <p:nvGraphicFramePr>
          <p:cNvPr id="5" name="Table 4"/>
          <p:cNvGraphicFramePr>
            <a:graphicFrameLocks noGrp="1"/>
          </p:cNvGraphicFramePr>
          <p:nvPr>
            <p:extLst>
              <p:ext uri="{D42A27DB-BD31-4B8C-83A1-F6EECF244321}">
                <p14:modId xmlns:p14="http://schemas.microsoft.com/office/powerpoint/2010/main" val="764202414"/>
              </p:ext>
            </p:extLst>
          </p:nvPr>
        </p:nvGraphicFramePr>
        <p:xfrm>
          <a:off x="2624857" y="2996952"/>
          <a:ext cx="3894286" cy="3436620"/>
        </p:xfrm>
        <a:graphic>
          <a:graphicData uri="http://schemas.openxmlformats.org/drawingml/2006/table">
            <a:tbl>
              <a:tblPr>
                <a:tableStyleId>{2D5ABB26-0587-4C30-8999-92F81FD0307C}</a:tableStyleId>
              </a:tblPr>
              <a:tblGrid>
                <a:gridCol w="2529864"/>
                <a:gridCol w="1364422"/>
              </a:tblGrid>
              <a:tr h="182880">
                <a:tc>
                  <a:txBody>
                    <a:bodyPr/>
                    <a:lstStyle/>
                    <a:p>
                      <a:pPr algn="l" fontAlgn="b"/>
                      <a:r>
                        <a:rPr lang="en-AU" sz="2000" b="1" u="none" strike="noStrike" dirty="0" smtClean="0">
                          <a:effectLst/>
                          <a:latin typeface="Book Antiqua" pitchFamily="18" charset="0"/>
                        </a:rPr>
                        <a:t>Name</a:t>
                      </a:r>
                      <a:endParaRPr lang="en-AU" sz="2000" b="1" i="0" u="none" strike="noStrike" dirty="0">
                        <a:solidFill>
                          <a:srgbClr val="000000"/>
                        </a:solidFill>
                        <a:effectLst/>
                        <a:latin typeface="Book Antiqua" pitchFamily="18" charset="0"/>
                      </a:endParaRPr>
                    </a:p>
                  </a:txBody>
                  <a:tcPr marL="7620" marR="7620" marT="7620" marB="0" anchor="b"/>
                </a:tc>
                <a:tc>
                  <a:txBody>
                    <a:bodyPr/>
                    <a:lstStyle/>
                    <a:p>
                      <a:pPr algn="ctr" fontAlgn="b"/>
                      <a:r>
                        <a:rPr lang="en-AU" sz="2000" b="1" u="none" strike="noStrike" dirty="0" smtClean="0">
                          <a:effectLst/>
                          <a:latin typeface="Book Antiqua" pitchFamily="18" charset="0"/>
                        </a:rPr>
                        <a:t>Published</a:t>
                      </a:r>
                      <a:endParaRPr lang="en-AU" sz="2000" b="1"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dirty="0">
                          <a:effectLst/>
                          <a:latin typeface="Book Antiqua" pitchFamily="18" charset="0"/>
                        </a:rPr>
                        <a:t>Wycliffe's Bible</a:t>
                      </a:r>
                      <a:endParaRPr lang="en-AU" sz="2000" b="0" i="0" u="none" strike="noStrike" dirty="0">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1395</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dirty="0">
                          <a:effectLst/>
                          <a:latin typeface="Book Antiqua" pitchFamily="18" charset="0"/>
                        </a:rPr>
                        <a:t>Tyndale Bible</a:t>
                      </a:r>
                      <a:endParaRPr lang="en-AU" sz="2000" b="0" i="0" u="none" strike="noStrike" dirty="0">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1530</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Cloverdale Bible</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1535</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Matthew Bible</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1537</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Great Bible</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1539</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Taverner's Bible</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1539</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Geneva Bible</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1560</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Bishops' Bible</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1568</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Douay-Rheims</a:t>
                      </a:r>
                      <a:endParaRPr lang="en-AU" sz="2000" b="0" i="0"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1610</a:t>
                      </a:r>
                      <a:endParaRPr lang="en-AU" sz="2000" b="0" i="0" u="none" strike="noStrike" dirty="0">
                        <a:solidFill>
                          <a:srgbClr val="000000"/>
                        </a:solidFill>
                        <a:effectLst/>
                        <a:latin typeface="Book Antiqua" pitchFamily="18" charset="0"/>
                      </a:endParaRPr>
                    </a:p>
                  </a:txBody>
                  <a:tcPr marL="7620" marR="7620" marT="7620" marB="0" anchor="b"/>
                </a:tc>
              </a:tr>
              <a:tr h="182880">
                <a:tc>
                  <a:txBody>
                    <a:bodyPr/>
                    <a:lstStyle/>
                    <a:p>
                      <a:pPr algn="l" fontAlgn="b"/>
                      <a:r>
                        <a:rPr lang="en-AU" sz="2000" u="none" strike="noStrike">
                          <a:effectLst/>
                          <a:latin typeface="Book Antiqua" pitchFamily="18" charset="0"/>
                        </a:rPr>
                        <a:t>King James Version</a:t>
                      </a:r>
                      <a:endParaRPr lang="en-AU" sz="2000" b="0" i="1" u="none" strike="noStrike">
                        <a:solidFill>
                          <a:srgbClr val="000000"/>
                        </a:solidFill>
                        <a:effectLst/>
                        <a:latin typeface="Book Antiqua" pitchFamily="18" charset="0"/>
                      </a:endParaRPr>
                    </a:p>
                  </a:txBody>
                  <a:tcPr marL="7620" marR="7620" marT="7620" marB="0" anchor="b"/>
                </a:tc>
                <a:tc>
                  <a:txBody>
                    <a:bodyPr/>
                    <a:lstStyle/>
                    <a:p>
                      <a:pPr algn="ctr" fontAlgn="b"/>
                      <a:r>
                        <a:rPr lang="en-AU" sz="2000" u="none" strike="noStrike" dirty="0">
                          <a:effectLst/>
                          <a:latin typeface="Book Antiqua" pitchFamily="18" charset="0"/>
                        </a:rPr>
                        <a:t>1611</a:t>
                      </a:r>
                      <a:endParaRPr lang="en-AU" sz="2000" b="0" i="1" u="none" strike="noStrike" dirty="0">
                        <a:solidFill>
                          <a:srgbClr val="000000"/>
                        </a:solidFill>
                        <a:effectLst/>
                        <a:latin typeface="Book Antiqua" pitchFamily="18" charset="0"/>
                      </a:endParaRPr>
                    </a:p>
                  </a:txBody>
                  <a:tcPr marL="7620" marR="7620" marT="7620" marB="0" anchor="b"/>
                </a:tc>
              </a:tr>
            </a:tbl>
          </a:graphicData>
        </a:graphic>
      </p:graphicFrame>
      <p:sp>
        <p:nvSpPr>
          <p:cNvPr id="6" name="Right Arrow 5"/>
          <p:cNvSpPr/>
          <p:nvPr/>
        </p:nvSpPr>
        <p:spPr>
          <a:xfrm flipH="1">
            <a:off x="6156176" y="3192656"/>
            <a:ext cx="2448272" cy="884416"/>
          </a:xfrm>
          <a:prstGeom prst="rightArrow">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b="1" dirty="0" smtClean="0">
                <a:latin typeface="Book Antiqua" pitchFamily="18" charset="0"/>
              </a:rPr>
              <a:t>Reformation </a:t>
            </a:r>
            <a:r>
              <a:rPr lang="en-AU" b="1" i="1" dirty="0" smtClean="0">
                <a:latin typeface="Book Antiqua" pitchFamily="18" charset="0"/>
              </a:rPr>
              <a:t>(1517)</a:t>
            </a:r>
            <a:endParaRPr lang="en-AU" b="1" i="1" dirty="0">
              <a:latin typeface="Book Antiqua" pitchFamily="18" charset="0"/>
            </a:endParaRPr>
          </a:p>
        </p:txBody>
      </p:sp>
    </p:spTree>
    <p:extLst>
      <p:ext uri="{BB962C8B-B14F-4D97-AF65-F5344CB8AC3E}">
        <p14:creationId xmlns:p14="http://schemas.microsoft.com/office/powerpoint/2010/main" val="34409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Non-English Translations</a:t>
            </a:r>
            <a:endParaRPr lang="en-AU" dirty="0"/>
          </a:p>
        </p:txBody>
      </p:sp>
      <p:sp>
        <p:nvSpPr>
          <p:cNvPr id="3" name="Content Placeholder 2"/>
          <p:cNvSpPr>
            <a:spLocks noGrp="1"/>
          </p:cNvSpPr>
          <p:nvPr>
            <p:ph sz="half" idx="1"/>
          </p:nvPr>
        </p:nvSpPr>
        <p:spPr>
          <a:xfrm>
            <a:off x="1475656" y="2924944"/>
            <a:ext cx="1954560" cy="2160240"/>
          </a:xfrm>
        </p:spPr>
        <p:txBody>
          <a:bodyPr/>
          <a:lstStyle/>
          <a:p>
            <a:pPr marL="0" indent="0" algn="r">
              <a:buNone/>
            </a:pPr>
            <a:r>
              <a:rPr lang="en-AU" dirty="0" err="1" smtClean="0"/>
              <a:t>Peshitta</a:t>
            </a:r>
            <a:endParaRPr lang="en-AU" dirty="0"/>
          </a:p>
          <a:p>
            <a:pPr marL="0" indent="0" algn="r">
              <a:buNone/>
            </a:pPr>
            <a:r>
              <a:rPr lang="en-AU" dirty="0" smtClean="0"/>
              <a:t>Septuagint</a:t>
            </a:r>
          </a:p>
          <a:p>
            <a:pPr marL="0" indent="0" algn="r">
              <a:buNone/>
            </a:pPr>
            <a:r>
              <a:rPr lang="en-AU" dirty="0" err="1" smtClean="0"/>
              <a:t>Tanakh</a:t>
            </a:r>
            <a:endParaRPr lang="en-AU" dirty="0"/>
          </a:p>
          <a:p>
            <a:pPr marL="0" indent="0" algn="r">
              <a:buNone/>
            </a:pPr>
            <a:r>
              <a:rPr lang="en-AU" dirty="0" smtClean="0"/>
              <a:t>Vulgate</a:t>
            </a:r>
          </a:p>
        </p:txBody>
      </p:sp>
      <p:sp>
        <p:nvSpPr>
          <p:cNvPr id="4" name="Content Placeholder 3"/>
          <p:cNvSpPr>
            <a:spLocks noGrp="1"/>
          </p:cNvSpPr>
          <p:nvPr>
            <p:ph sz="half" idx="2"/>
          </p:nvPr>
        </p:nvSpPr>
        <p:spPr>
          <a:xfrm>
            <a:off x="5882680" y="2924944"/>
            <a:ext cx="1507976" cy="2160240"/>
          </a:xfrm>
        </p:spPr>
        <p:txBody>
          <a:bodyPr/>
          <a:lstStyle/>
          <a:p>
            <a:pPr marL="0" indent="0">
              <a:buNone/>
            </a:pPr>
            <a:r>
              <a:rPr lang="en-AU" dirty="0"/>
              <a:t>Greek</a:t>
            </a:r>
          </a:p>
          <a:p>
            <a:pPr marL="0" indent="0">
              <a:buNone/>
            </a:pPr>
            <a:r>
              <a:rPr lang="en-AU" dirty="0" smtClean="0"/>
              <a:t>Hebrew</a:t>
            </a:r>
          </a:p>
          <a:p>
            <a:pPr marL="0" indent="0">
              <a:buNone/>
            </a:pPr>
            <a:r>
              <a:rPr lang="en-AU" dirty="0"/>
              <a:t>Latin</a:t>
            </a:r>
          </a:p>
          <a:p>
            <a:pPr marL="0" indent="0">
              <a:buNone/>
            </a:pPr>
            <a:r>
              <a:rPr lang="en-AU" dirty="0" smtClean="0"/>
              <a:t>Syriac</a:t>
            </a:r>
          </a:p>
        </p:txBody>
      </p:sp>
      <p:sp>
        <p:nvSpPr>
          <p:cNvPr id="5" name="Rectangle 4"/>
          <p:cNvSpPr/>
          <p:nvPr/>
        </p:nvSpPr>
        <p:spPr>
          <a:xfrm>
            <a:off x="1357819" y="1556792"/>
            <a:ext cx="6428363" cy="584775"/>
          </a:xfrm>
          <a:prstGeom prst="rect">
            <a:avLst/>
          </a:prstGeom>
        </p:spPr>
        <p:txBody>
          <a:bodyPr wrap="none">
            <a:spAutoFit/>
          </a:bodyPr>
          <a:lstStyle/>
          <a:p>
            <a:r>
              <a:rPr lang="en-AU" sz="3200" i="1" dirty="0">
                <a:latin typeface="Book Antiqua" pitchFamily="18" charset="0"/>
              </a:rPr>
              <a:t>Match the language to the translation</a:t>
            </a:r>
          </a:p>
        </p:txBody>
      </p:sp>
      <p:cxnSp>
        <p:nvCxnSpPr>
          <p:cNvPr id="9" name="Straight Arrow Connector 8"/>
          <p:cNvCxnSpPr/>
          <p:nvPr/>
        </p:nvCxnSpPr>
        <p:spPr>
          <a:xfrm>
            <a:off x="3430216" y="3212975"/>
            <a:ext cx="2437928" cy="151216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30216" y="3212975"/>
            <a:ext cx="2437928" cy="50405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58208" y="3717031"/>
            <a:ext cx="2509936" cy="50405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30216" y="4221087"/>
            <a:ext cx="2437928" cy="50405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0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Hebrew Bible</a:t>
            </a:r>
            <a:endParaRPr lang="en-AU" dirty="0"/>
          </a:p>
        </p:txBody>
      </p:sp>
      <p:sp>
        <p:nvSpPr>
          <p:cNvPr id="6" name="TextBox 5"/>
          <p:cNvSpPr txBox="1"/>
          <p:nvPr/>
        </p:nvSpPr>
        <p:spPr>
          <a:xfrm>
            <a:off x="2786977" y="2492896"/>
            <a:ext cx="3791423" cy="1446550"/>
          </a:xfrm>
          <a:prstGeom prst="rect">
            <a:avLst/>
          </a:prstGeom>
          <a:noFill/>
        </p:spPr>
        <p:txBody>
          <a:bodyPr wrap="none" rtlCol="0">
            <a:spAutoFit/>
          </a:bodyPr>
          <a:lstStyle/>
          <a:p>
            <a:r>
              <a:rPr lang="en-AU" sz="8800" b="1" dirty="0" err="1" smtClean="0"/>
              <a:t>T</a:t>
            </a:r>
            <a:r>
              <a:rPr lang="en-AU" sz="8800" dirty="0" err="1" smtClean="0"/>
              <a:t>a</a:t>
            </a:r>
            <a:r>
              <a:rPr lang="en-AU" sz="8800" b="1" dirty="0" err="1" smtClean="0"/>
              <a:t>N</a:t>
            </a:r>
            <a:r>
              <a:rPr lang="en-AU" sz="8800" dirty="0" err="1" smtClean="0"/>
              <a:t>a</a:t>
            </a:r>
            <a:r>
              <a:rPr lang="en-AU" sz="8800" b="1" dirty="0" err="1" smtClean="0"/>
              <a:t>Kh</a:t>
            </a:r>
            <a:endParaRPr lang="en-AU" sz="8800" b="1" dirty="0"/>
          </a:p>
        </p:txBody>
      </p:sp>
      <p:sp>
        <p:nvSpPr>
          <p:cNvPr id="7" name="TextBox 6"/>
          <p:cNvSpPr txBox="1"/>
          <p:nvPr/>
        </p:nvSpPr>
        <p:spPr>
          <a:xfrm>
            <a:off x="2555468" y="4005064"/>
            <a:ext cx="1290418" cy="830997"/>
          </a:xfrm>
          <a:prstGeom prst="rect">
            <a:avLst/>
          </a:prstGeom>
          <a:noFill/>
        </p:spPr>
        <p:txBody>
          <a:bodyPr wrap="none" rtlCol="0">
            <a:spAutoFit/>
          </a:bodyPr>
          <a:lstStyle/>
          <a:p>
            <a:pPr algn="ctr"/>
            <a:r>
              <a:rPr lang="en-AU" sz="2400" dirty="0" smtClean="0"/>
              <a:t>Torah</a:t>
            </a:r>
          </a:p>
          <a:p>
            <a:pPr algn="ctr"/>
            <a:r>
              <a:rPr lang="en-AU" sz="2400" i="1" dirty="0" smtClean="0"/>
              <a:t>Teaching</a:t>
            </a:r>
            <a:endParaRPr lang="en-AU" sz="2400" i="1" dirty="0"/>
          </a:p>
        </p:txBody>
      </p:sp>
      <p:sp>
        <p:nvSpPr>
          <p:cNvPr id="8" name="TextBox 7"/>
          <p:cNvSpPr txBox="1"/>
          <p:nvPr/>
        </p:nvSpPr>
        <p:spPr>
          <a:xfrm>
            <a:off x="3923620" y="4016775"/>
            <a:ext cx="1306576" cy="830997"/>
          </a:xfrm>
          <a:prstGeom prst="rect">
            <a:avLst/>
          </a:prstGeom>
          <a:noFill/>
        </p:spPr>
        <p:txBody>
          <a:bodyPr wrap="none" rtlCol="0">
            <a:spAutoFit/>
          </a:bodyPr>
          <a:lstStyle/>
          <a:p>
            <a:pPr algn="ctr"/>
            <a:r>
              <a:rPr lang="en-AU" sz="2400" dirty="0" err="1" smtClean="0"/>
              <a:t>Nevi’im</a:t>
            </a:r>
            <a:endParaRPr lang="en-AU" sz="2400" dirty="0" smtClean="0"/>
          </a:p>
          <a:p>
            <a:pPr algn="ctr"/>
            <a:r>
              <a:rPr lang="en-AU" sz="2400" i="1" dirty="0" smtClean="0"/>
              <a:t>Prophets</a:t>
            </a:r>
            <a:endParaRPr lang="en-AU" sz="2400" i="1" dirty="0"/>
          </a:p>
        </p:txBody>
      </p:sp>
      <p:sp>
        <p:nvSpPr>
          <p:cNvPr id="9" name="TextBox 8"/>
          <p:cNvSpPr txBox="1"/>
          <p:nvPr/>
        </p:nvSpPr>
        <p:spPr>
          <a:xfrm>
            <a:off x="5350949" y="4005064"/>
            <a:ext cx="1237583" cy="830997"/>
          </a:xfrm>
          <a:prstGeom prst="rect">
            <a:avLst/>
          </a:prstGeom>
          <a:noFill/>
        </p:spPr>
        <p:txBody>
          <a:bodyPr wrap="none" rtlCol="0">
            <a:spAutoFit/>
          </a:bodyPr>
          <a:lstStyle/>
          <a:p>
            <a:pPr algn="ctr"/>
            <a:r>
              <a:rPr lang="en-AU" sz="2400" dirty="0" err="1" smtClean="0"/>
              <a:t>Ketuvim</a:t>
            </a:r>
            <a:endParaRPr lang="en-AU" sz="2400" dirty="0" smtClean="0"/>
          </a:p>
          <a:p>
            <a:pPr algn="ctr"/>
            <a:r>
              <a:rPr lang="en-AU" sz="2400" i="1" dirty="0" smtClean="0"/>
              <a:t>Writings</a:t>
            </a:r>
            <a:endParaRPr lang="en-AU" sz="2400" i="1" dirty="0"/>
          </a:p>
        </p:txBody>
      </p:sp>
      <p:cxnSp>
        <p:nvCxnSpPr>
          <p:cNvPr id="11" name="Straight Connector 10"/>
          <p:cNvCxnSpPr/>
          <p:nvPr/>
        </p:nvCxnSpPr>
        <p:spPr>
          <a:xfrm>
            <a:off x="5228217" y="3650274"/>
            <a:ext cx="0" cy="129089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23620" y="3660228"/>
            <a:ext cx="0" cy="128094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499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0" y="2852936"/>
            <a:ext cx="4104456" cy="3744416"/>
          </a:xfrm>
          <a:prstGeom prst="rect">
            <a:avLst/>
          </a:prstGeom>
          <a:solidFill>
            <a:srgbClr val="9BBB59">
              <a:alpha val="2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5" name="Rectangle 4"/>
          <p:cNvSpPr/>
          <p:nvPr/>
        </p:nvSpPr>
        <p:spPr>
          <a:xfrm>
            <a:off x="467544" y="1124744"/>
            <a:ext cx="4104456" cy="1418460"/>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67544" y="2543204"/>
            <a:ext cx="4104456" cy="4314796"/>
          </a:xfrm>
          <a:prstGeom prst="rect">
            <a:avLst/>
          </a:prstGeom>
          <a:solidFill>
            <a:srgbClr val="C0504D">
              <a:alpha val="2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6" name="Rectangle 15"/>
          <p:cNvSpPr/>
          <p:nvPr/>
        </p:nvSpPr>
        <p:spPr>
          <a:xfrm>
            <a:off x="4572000" y="1124744"/>
            <a:ext cx="4104456" cy="1728192"/>
          </a:xfrm>
          <a:prstGeom prst="rect">
            <a:avLst/>
          </a:prstGeom>
          <a:solidFill>
            <a:srgbClr val="C0504D">
              <a:alpha val="2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4" name="Content Placeholder 3"/>
          <p:cNvSpPr>
            <a:spLocks noGrp="1"/>
          </p:cNvSpPr>
          <p:nvPr>
            <p:ph sz="half" idx="2"/>
          </p:nvPr>
        </p:nvSpPr>
        <p:spPr>
          <a:xfrm>
            <a:off x="4648200" y="1124744"/>
            <a:ext cx="4038600" cy="5733256"/>
          </a:xfrm>
        </p:spPr>
        <p:txBody>
          <a:bodyPr>
            <a:noAutofit/>
          </a:bodyPr>
          <a:lstStyle/>
          <a:p>
            <a:pPr>
              <a:buFont typeface="+mj-lt"/>
              <a:buAutoNum type="arabicPeriod" startAt="21"/>
            </a:pPr>
            <a:r>
              <a:rPr lang="en-AU" sz="1550" dirty="0"/>
              <a:t>Nahum</a:t>
            </a:r>
          </a:p>
          <a:p>
            <a:pPr>
              <a:buFont typeface="+mj-lt"/>
              <a:buAutoNum type="arabicPeriod" startAt="21"/>
            </a:pPr>
            <a:r>
              <a:rPr lang="en-AU" sz="1550" dirty="0"/>
              <a:t>Habakkuk</a:t>
            </a:r>
          </a:p>
          <a:p>
            <a:pPr>
              <a:buFont typeface="+mj-lt"/>
              <a:buAutoNum type="arabicPeriod" startAt="21"/>
            </a:pPr>
            <a:r>
              <a:rPr lang="en-AU" sz="1550" dirty="0"/>
              <a:t>Zephaniah</a:t>
            </a:r>
          </a:p>
          <a:p>
            <a:pPr>
              <a:buFont typeface="+mj-lt"/>
              <a:buAutoNum type="arabicPeriod" startAt="21"/>
            </a:pPr>
            <a:r>
              <a:rPr lang="en-AU" sz="1550" dirty="0"/>
              <a:t>Haggai</a:t>
            </a:r>
          </a:p>
          <a:p>
            <a:pPr>
              <a:buFont typeface="+mj-lt"/>
              <a:buAutoNum type="arabicPeriod" startAt="21"/>
            </a:pPr>
            <a:r>
              <a:rPr lang="en-AU" sz="1550" dirty="0"/>
              <a:t>Zechariah</a:t>
            </a:r>
          </a:p>
          <a:p>
            <a:pPr>
              <a:buFont typeface="+mj-lt"/>
              <a:buAutoNum type="arabicPeriod" startAt="21"/>
            </a:pPr>
            <a:r>
              <a:rPr lang="en-AU" sz="1550" dirty="0"/>
              <a:t>Malachi</a:t>
            </a:r>
          </a:p>
          <a:p>
            <a:pPr>
              <a:buFont typeface="+mj-lt"/>
              <a:buAutoNum type="arabicPeriod" startAt="21"/>
            </a:pPr>
            <a:r>
              <a:rPr lang="en-AU" sz="1550" dirty="0" smtClean="0"/>
              <a:t>Psalms</a:t>
            </a:r>
          </a:p>
          <a:p>
            <a:pPr>
              <a:buFont typeface="+mj-lt"/>
              <a:buAutoNum type="arabicPeriod" startAt="21"/>
            </a:pPr>
            <a:r>
              <a:rPr lang="en-AU" sz="1550" dirty="0" smtClean="0"/>
              <a:t>Proverbs</a:t>
            </a:r>
          </a:p>
          <a:p>
            <a:pPr>
              <a:buFont typeface="+mj-lt"/>
              <a:buAutoNum type="arabicPeriod" startAt="21"/>
            </a:pPr>
            <a:r>
              <a:rPr lang="en-AU" sz="1550" dirty="0" smtClean="0"/>
              <a:t>Job</a:t>
            </a:r>
          </a:p>
          <a:p>
            <a:pPr>
              <a:buFont typeface="+mj-lt"/>
              <a:buAutoNum type="arabicPeriod" startAt="21"/>
            </a:pPr>
            <a:r>
              <a:rPr lang="en-AU" sz="1550" dirty="0" smtClean="0"/>
              <a:t>Song of Solomon</a:t>
            </a:r>
          </a:p>
          <a:p>
            <a:pPr>
              <a:buFont typeface="+mj-lt"/>
              <a:buAutoNum type="arabicPeriod" startAt="21"/>
            </a:pPr>
            <a:r>
              <a:rPr lang="en-AU" sz="1550" dirty="0" smtClean="0"/>
              <a:t>Ruth</a:t>
            </a:r>
          </a:p>
          <a:p>
            <a:pPr>
              <a:buFont typeface="+mj-lt"/>
              <a:buAutoNum type="arabicPeriod" startAt="21"/>
            </a:pPr>
            <a:r>
              <a:rPr lang="en-AU" sz="1550" dirty="0" smtClean="0"/>
              <a:t>Lamentations</a:t>
            </a:r>
          </a:p>
          <a:p>
            <a:pPr>
              <a:buFont typeface="+mj-lt"/>
              <a:buAutoNum type="arabicPeriod" startAt="21"/>
            </a:pPr>
            <a:r>
              <a:rPr lang="en-AU" sz="1550" dirty="0" smtClean="0"/>
              <a:t>Ecclesiastes</a:t>
            </a:r>
          </a:p>
          <a:p>
            <a:pPr>
              <a:buFont typeface="+mj-lt"/>
              <a:buAutoNum type="arabicPeriod" startAt="21"/>
            </a:pPr>
            <a:r>
              <a:rPr lang="en-AU" sz="1550" dirty="0" smtClean="0"/>
              <a:t>Esther</a:t>
            </a:r>
          </a:p>
          <a:p>
            <a:pPr>
              <a:buFont typeface="+mj-lt"/>
              <a:buAutoNum type="arabicPeriod" startAt="21"/>
            </a:pPr>
            <a:r>
              <a:rPr lang="en-AU" sz="1550" dirty="0" smtClean="0"/>
              <a:t>Daniel</a:t>
            </a:r>
          </a:p>
          <a:p>
            <a:pPr>
              <a:buFont typeface="+mj-lt"/>
              <a:buAutoNum type="arabicPeriod" startAt="21"/>
            </a:pPr>
            <a:r>
              <a:rPr lang="en-AU" sz="1550" dirty="0" smtClean="0"/>
              <a:t>Ezra</a:t>
            </a:r>
          </a:p>
          <a:p>
            <a:pPr>
              <a:buFont typeface="+mj-lt"/>
              <a:buAutoNum type="arabicPeriod" startAt="21"/>
            </a:pPr>
            <a:r>
              <a:rPr lang="en-AU" sz="1550" dirty="0" smtClean="0"/>
              <a:t>Nehemiah</a:t>
            </a:r>
          </a:p>
          <a:p>
            <a:pPr>
              <a:buFont typeface="+mj-lt"/>
              <a:buAutoNum type="arabicPeriod" startAt="21"/>
            </a:pPr>
            <a:r>
              <a:rPr lang="en-AU" sz="1550" dirty="0" smtClean="0"/>
              <a:t>1 Chronicles</a:t>
            </a:r>
          </a:p>
          <a:p>
            <a:pPr>
              <a:buFont typeface="+mj-lt"/>
              <a:buAutoNum type="arabicPeriod" startAt="21"/>
            </a:pPr>
            <a:r>
              <a:rPr lang="en-AU" sz="1550" dirty="0" smtClean="0"/>
              <a:t>2 Chronicles</a:t>
            </a:r>
          </a:p>
        </p:txBody>
      </p:sp>
      <p:sp>
        <p:nvSpPr>
          <p:cNvPr id="3" name="Content Placeholder 2"/>
          <p:cNvSpPr>
            <a:spLocks noGrp="1"/>
          </p:cNvSpPr>
          <p:nvPr>
            <p:ph sz="half" idx="1"/>
          </p:nvPr>
        </p:nvSpPr>
        <p:spPr>
          <a:xfrm>
            <a:off x="457200" y="1124744"/>
            <a:ext cx="4038600" cy="5733256"/>
          </a:xfrm>
        </p:spPr>
        <p:txBody>
          <a:bodyPr>
            <a:noAutofit/>
          </a:bodyPr>
          <a:lstStyle/>
          <a:p>
            <a:pPr>
              <a:buFont typeface="+mj-lt"/>
              <a:buAutoNum type="arabicPeriod"/>
            </a:pPr>
            <a:r>
              <a:rPr lang="en-AU" sz="1550" dirty="0"/>
              <a:t>Genesis</a:t>
            </a:r>
          </a:p>
          <a:p>
            <a:pPr>
              <a:buFont typeface="+mj-lt"/>
              <a:buAutoNum type="arabicPeriod"/>
            </a:pPr>
            <a:r>
              <a:rPr lang="en-AU" sz="1550" dirty="0"/>
              <a:t>Exodus</a:t>
            </a:r>
          </a:p>
          <a:p>
            <a:pPr>
              <a:buFont typeface="+mj-lt"/>
              <a:buAutoNum type="arabicPeriod"/>
            </a:pPr>
            <a:r>
              <a:rPr lang="en-AU" sz="1550" dirty="0"/>
              <a:t>Leviticus</a:t>
            </a:r>
          </a:p>
          <a:p>
            <a:pPr>
              <a:buFont typeface="+mj-lt"/>
              <a:buAutoNum type="arabicPeriod"/>
            </a:pPr>
            <a:r>
              <a:rPr lang="en-AU" sz="1550" dirty="0"/>
              <a:t>Numbers</a:t>
            </a:r>
          </a:p>
          <a:p>
            <a:pPr>
              <a:buFont typeface="+mj-lt"/>
              <a:buAutoNum type="arabicPeriod"/>
            </a:pPr>
            <a:r>
              <a:rPr lang="en-AU" sz="1550" dirty="0"/>
              <a:t>Deuteronomy</a:t>
            </a:r>
          </a:p>
          <a:p>
            <a:pPr>
              <a:buFont typeface="+mj-lt"/>
              <a:buAutoNum type="arabicPeriod"/>
            </a:pPr>
            <a:r>
              <a:rPr lang="en-AU" sz="1550" dirty="0"/>
              <a:t>Joshua</a:t>
            </a:r>
          </a:p>
          <a:p>
            <a:pPr>
              <a:buFont typeface="+mj-lt"/>
              <a:buAutoNum type="arabicPeriod"/>
            </a:pPr>
            <a:r>
              <a:rPr lang="en-AU" sz="1550" dirty="0"/>
              <a:t>Judges</a:t>
            </a:r>
          </a:p>
          <a:p>
            <a:pPr>
              <a:buFont typeface="+mj-lt"/>
              <a:buAutoNum type="arabicPeriod"/>
            </a:pPr>
            <a:r>
              <a:rPr lang="en-AU" sz="1550" dirty="0" smtClean="0"/>
              <a:t>1 </a:t>
            </a:r>
            <a:r>
              <a:rPr lang="en-AU" sz="1550" dirty="0"/>
              <a:t>Samuel</a:t>
            </a:r>
          </a:p>
          <a:p>
            <a:pPr>
              <a:buFont typeface="+mj-lt"/>
              <a:buAutoNum type="arabicPeriod"/>
            </a:pPr>
            <a:r>
              <a:rPr lang="en-AU" sz="1550" dirty="0" smtClean="0"/>
              <a:t>2 </a:t>
            </a:r>
            <a:r>
              <a:rPr lang="en-AU" sz="1550" dirty="0"/>
              <a:t>Samuel</a:t>
            </a:r>
          </a:p>
          <a:p>
            <a:pPr>
              <a:buFont typeface="+mj-lt"/>
              <a:buAutoNum type="arabicPeriod"/>
            </a:pPr>
            <a:r>
              <a:rPr lang="en-AU" sz="1550" dirty="0" smtClean="0"/>
              <a:t>1 </a:t>
            </a:r>
            <a:r>
              <a:rPr lang="en-AU" sz="1550" dirty="0"/>
              <a:t>Kings</a:t>
            </a:r>
          </a:p>
          <a:p>
            <a:pPr>
              <a:buFont typeface="+mj-lt"/>
              <a:buAutoNum type="arabicPeriod"/>
            </a:pPr>
            <a:r>
              <a:rPr lang="en-AU" sz="1550" dirty="0" smtClean="0"/>
              <a:t>2 Kings</a:t>
            </a:r>
          </a:p>
          <a:p>
            <a:pPr>
              <a:buFont typeface="+mj-lt"/>
              <a:buAutoNum type="arabicPeriod"/>
            </a:pPr>
            <a:r>
              <a:rPr lang="en-AU" sz="1550" dirty="0" smtClean="0"/>
              <a:t>Isaiah</a:t>
            </a:r>
          </a:p>
          <a:p>
            <a:pPr>
              <a:buFont typeface="+mj-lt"/>
              <a:buAutoNum type="arabicPeriod"/>
            </a:pPr>
            <a:r>
              <a:rPr lang="en-AU" sz="1550" dirty="0" smtClean="0"/>
              <a:t>Jeremiah</a:t>
            </a:r>
          </a:p>
          <a:p>
            <a:pPr>
              <a:buFont typeface="+mj-lt"/>
              <a:buAutoNum type="arabicPeriod"/>
            </a:pPr>
            <a:r>
              <a:rPr lang="en-AU" sz="1550" dirty="0" smtClean="0"/>
              <a:t>Ezekiel</a:t>
            </a:r>
          </a:p>
          <a:p>
            <a:pPr>
              <a:buFont typeface="+mj-lt"/>
              <a:buAutoNum type="arabicPeriod" startAt="15"/>
            </a:pPr>
            <a:r>
              <a:rPr lang="en-AU" sz="1550" dirty="0" smtClean="0"/>
              <a:t>Hosea</a:t>
            </a:r>
            <a:endParaRPr lang="en-AU" sz="1550" dirty="0"/>
          </a:p>
          <a:p>
            <a:pPr>
              <a:buFont typeface="+mj-lt"/>
              <a:buAutoNum type="arabicPeriod" startAt="15"/>
            </a:pPr>
            <a:r>
              <a:rPr lang="en-AU" sz="1550" dirty="0"/>
              <a:t>Joel</a:t>
            </a:r>
          </a:p>
          <a:p>
            <a:pPr>
              <a:buFont typeface="+mj-lt"/>
              <a:buAutoNum type="arabicPeriod" startAt="15"/>
            </a:pPr>
            <a:r>
              <a:rPr lang="en-AU" sz="1550" dirty="0"/>
              <a:t>Amos</a:t>
            </a:r>
          </a:p>
          <a:p>
            <a:pPr>
              <a:buFont typeface="+mj-lt"/>
              <a:buAutoNum type="arabicPeriod" startAt="15"/>
            </a:pPr>
            <a:r>
              <a:rPr lang="en-AU" sz="1550" dirty="0"/>
              <a:t>Obadiah</a:t>
            </a:r>
          </a:p>
          <a:p>
            <a:pPr>
              <a:buFont typeface="+mj-lt"/>
              <a:buAutoNum type="arabicPeriod" startAt="15"/>
            </a:pPr>
            <a:r>
              <a:rPr lang="en-AU" sz="1550" dirty="0"/>
              <a:t>Jonah</a:t>
            </a:r>
          </a:p>
          <a:p>
            <a:pPr>
              <a:buFont typeface="+mj-lt"/>
              <a:buAutoNum type="arabicPeriod" startAt="15"/>
            </a:pPr>
            <a:r>
              <a:rPr lang="en-AU" sz="1550" dirty="0" smtClean="0"/>
              <a:t>Micah</a:t>
            </a:r>
            <a:endParaRPr lang="en-AU" sz="1550" dirty="0"/>
          </a:p>
        </p:txBody>
      </p:sp>
      <p:sp>
        <p:nvSpPr>
          <p:cNvPr id="2" name="Title 1"/>
          <p:cNvSpPr>
            <a:spLocks noGrp="1"/>
          </p:cNvSpPr>
          <p:nvPr>
            <p:ph type="title"/>
          </p:nvPr>
        </p:nvSpPr>
        <p:spPr/>
        <p:txBody>
          <a:bodyPr/>
          <a:lstStyle/>
          <a:p>
            <a:r>
              <a:rPr lang="en-AU" dirty="0" smtClean="0"/>
              <a:t>Hebrew Bible</a:t>
            </a:r>
            <a:endParaRPr lang="en-AU" dirty="0"/>
          </a:p>
        </p:txBody>
      </p:sp>
      <p:sp>
        <p:nvSpPr>
          <p:cNvPr id="11" name="TextBox 10"/>
          <p:cNvSpPr txBox="1"/>
          <p:nvPr/>
        </p:nvSpPr>
        <p:spPr>
          <a:xfrm>
            <a:off x="3748919" y="1628800"/>
            <a:ext cx="715902" cy="369332"/>
          </a:xfrm>
          <a:prstGeom prst="rect">
            <a:avLst/>
          </a:prstGeom>
          <a:noFill/>
        </p:spPr>
        <p:txBody>
          <a:bodyPr wrap="none" rtlCol="0">
            <a:spAutoFit/>
          </a:bodyPr>
          <a:lstStyle/>
          <a:p>
            <a:pPr algn="r"/>
            <a:r>
              <a:rPr lang="en-AU" b="1" dirty="0" smtClean="0">
                <a:solidFill>
                  <a:schemeClr val="accent1">
                    <a:lumMod val="50000"/>
                  </a:schemeClr>
                </a:solidFill>
              </a:rPr>
              <a:t>Torah</a:t>
            </a:r>
            <a:endParaRPr lang="en-AU" b="1" dirty="0">
              <a:solidFill>
                <a:schemeClr val="accent1">
                  <a:lumMod val="50000"/>
                </a:schemeClr>
              </a:solidFill>
            </a:endParaRPr>
          </a:p>
        </p:txBody>
      </p:sp>
      <p:sp>
        <p:nvSpPr>
          <p:cNvPr id="12" name="TextBox 11"/>
          <p:cNvSpPr txBox="1"/>
          <p:nvPr/>
        </p:nvSpPr>
        <p:spPr>
          <a:xfrm>
            <a:off x="3542132" y="4515936"/>
            <a:ext cx="922688" cy="369332"/>
          </a:xfrm>
          <a:prstGeom prst="rect">
            <a:avLst/>
          </a:prstGeom>
          <a:noFill/>
        </p:spPr>
        <p:txBody>
          <a:bodyPr wrap="none" rtlCol="0">
            <a:spAutoFit/>
          </a:bodyPr>
          <a:lstStyle/>
          <a:p>
            <a:pPr algn="r"/>
            <a:r>
              <a:rPr lang="en-AU" b="1" dirty="0" err="1" smtClean="0">
                <a:solidFill>
                  <a:schemeClr val="accent2">
                    <a:lumMod val="50000"/>
                  </a:schemeClr>
                </a:solidFill>
              </a:rPr>
              <a:t>Nevi’im</a:t>
            </a:r>
            <a:endParaRPr lang="en-AU" b="1" dirty="0">
              <a:solidFill>
                <a:schemeClr val="accent2">
                  <a:lumMod val="50000"/>
                </a:schemeClr>
              </a:solidFill>
            </a:endParaRPr>
          </a:p>
        </p:txBody>
      </p:sp>
      <p:sp>
        <p:nvSpPr>
          <p:cNvPr id="18" name="TextBox 17"/>
          <p:cNvSpPr txBox="1"/>
          <p:nvPr/>
        </p:nvSpPr>
        <p:spPr>
          <a:xfrm>
            <a:off x="7680580" y="4396462"/>
            <a:ext cx="977191" cy="369332"/>
          </a:xfrm>
          <a:prstGeom prst="rect">
            <a:avLst/>
          </a:prstGeom>
          <a:noFill/>
        </p:spPr>
        <p:txBody>
          <a:bodyPr wrap="none" rtlCol="0">
            <a:spAutoFit/>
          </a:bodyPr>
          <a:lstStyle/>
          <a:p>
            <a:pPr algn="r"/>
            <a:r>
              <a:rPr lang="en-AU" b="1" dirty="0" err="1" smtClean="0">
                <a:solidFill>
                  <a:schemeClr val="accent3">
                    <a:lumMod val="50000"/>
                  </a:schemeClr>
                </a:solidFill>
              </a:rPr>
              <a:t>Ketuvim</a:t>
            </a:r>
            <a:endParaRPr lang="en-AU" b="1" dirty="0">
              <a:solidFill>
                <a:schemeClr val="accent3">
                  <a:lumMod val="50000"/>
                </a:schemeClr>
              </a:solidFill>
            </a:endParaRPr>
          </a:p>
        </p:txBody>
      </p:sp>
    </p:spTree>
    <p:extLst>
      <p:ext uri="{BB962C8B-B14F-4D97-AF65-F5344CB8AC3E}">
        <p14:creationId xmlns:p14="http://schemas.microsoft.com/office/powerpoint/2010/main" val="1505996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Hebrew </a:t>
            </a:r>
            <a:r>
              <a:rPr lang="en-AU" dirty="0" smtClean="0"/>
              <a:t>Bible</a:t>
            </a:r>
            <a:br>
              <a:rPr lang="en-AU" dirty="0" smtClean="0"/>
            </a:br>
            <a:r>
              <a:rPr lang="en-AU" sz="3600" dirty="0" smtClean="0"/>
              <a:t>Masoretic Text</a:t>
            </a:r>
            <a:endParaRPr lang="en-AU"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r>
              <a:rPr lang="en-AU" dirty="0"/>
              <a:t>Created by </a:t>
            </a:r>
            <a:r>
              <a:rPr lang="en-AU" dirty="0" err="1"/>
              <a:t>Masorete</a:t>
            </a:r>
            <a:r>
              <a:rPr lang="en-AU" dirty="0"/>
              <a:t> Jews between 700 AD to 1000 </a:t>
            </a:r>
            <a:r>
              <a:rPr lang="en-AU" dirty="0" smtClean="0"/>
              <a:t>AD</a:t>
            </a:r>
          </a:p>
          <a:p>
            <a:pPr marL="514350" indent="-514350"/>
            <a:endParaRPr lang="en-AU" dirty="0"/>
          </a:p>
          <a:p>
            <a:pPr marL="514350" indent="-514350"/>
            <a:r>
              <a:rPr lang="en-AU" dirty="0"/>
              <a:t>Used by Jews today as their scripture</a:t>
            </a:r>
          </a:p>
          <a:p>
            <a:endParaRPr lang="en-AU" dirty="0"/>
          </a:p>
        </p:txBody>
      </p:sp>
    </p:spTree>
    <p:extLst>
      <p:ext uri="{BB962C8B-B14F-4D97-AF65-F5344CB8AC3E}">
        <p14:creationId xmlns:p14="http://schemas.microsoft.com/office/powerpoint/2010/main" val="1581736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Hebrew </a:t>
            </a:r>
            <a:r>
              <a:rPr lang="en-AU" dirty="0" smtClean="0"/>
              <a:t>Bible</a:t>
            </a:r>
            <a:br>
              <a:rPr lang="en-AU" dirty="0" smtClean="0"/>
            </a:br>
            <a:r>
              <a:rPr lang="en-AU" sz="3600" dirty="0" smtClean="0"/>
              <a:t>Masoretic Text</a:t>
            </a:r>
            <a:endParaRPr lang="en-AU"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514350" indent="-514350"/>
            <a:r>
              <a:rPr lang="en-AU" dirty="0" smtClean="0"/>
              <a:t>Controversy</a:t>
            </a:r>
            <a:endParaRPr lang="en-AU" dirty="0"/>
          </a:p>
          <a:p>
            <a:pPr marL="914400" lvl="1" indent="-514350"/>
            <a:r>
              <a:rPr lang="en-AU" dirty="0"/>
              <a:t>Used corrupted texts (compared with DSS and LXX)</a:t>
            </a:r>
          </a:p>
          <a:p>
            <a:pPr marL="914400" lvl="1" indent="-514350"/>
            <a:r>
              <a:rPr lang="en-AU" dirty="0"/>
              <a:t>Used </a:t>
            </a:r>
            <a:r>
              <a:rPr lang="en-AU" dirty="0" smtClean="0"/>
              <a:t>a different script</a:t>
            </a:r>
          </a:p>
          <a:p>
            <a:pPr marL="1314450" lvl="2" indent="-514350"/>
            <a:endParaRPr lang="en-AU" dirty="0"/>
          </a:p>
          <a:p>
            <a:pPr marL="1314450" lvl="2" indent="-514350"/>
            <a:endParaRPr lang="en-AU" dirty="0" smtClean="0"/>
          </a:p>
          <a:p>
            <a:pPr marL="1314450" lvl="2" indent="-514350"/>
            <a:endParaRPr lang="en-AU" dirty="0"/>
          </a:p>
          <a:p>
            <a:pPr marL="1314450" lvl="2" indent="-514350"/>
            <a:endParaRPr lang="en-AU" dirty="0" smtClean="0"/>
          </a:p>
          <a:p>
            <a:pPr marL="914400" lvl="1" indent="-514350"/>
            <a:endParaRPr lang="en-AU" dirty="0" smtClean="0"/>
          </a:p>
          <a:p>
            <a:pPr marL="914400" lvl="1" indent="-514350"/>
            <a:r>
              <a:rPr lang="en-AU" dirty="0" smtClean="0"/>
              <a:t>Added vowel points through oral tradition</a:t>
            </a:r>
          </a:p>
          <a:p>
            <a:pPr marL="914400" lvl="1" indent="-514350"/>
            <a:r>
              <a:rPr lang="en-AU" dirty="0" smtClean="0"/>
              <a:t>Changes to prophecy and doctrine</a:t>
            </a:r>
            <a:endParaRPr lang="en-AU" dirty="0"/>
          </a:p>
          <a:p>
            <a:endParaRPr lang="en-AU" dirty="0"/>
          </a:p>
        </p:txBody>
      </p:sp>
      <p:sp>
        <p:nvSpPr>
          <p:cNvPr id="4" name="TextBox 3"/>
          <p:cNvSpPr txBox="1"/>
          <p:nvPr/>
        </p:nvSpPr>
        <p:spPr>
          <a:xfrm>
            <a:off x="0" y="4102814"/>
            <a:ext cx="1884792" cy="646331"/>
          </a:xfrm>
          <a:prstGeom prst="rect">
            <a:avLst/>
          </a:prstGeom>
          <a:noFill/>
        </p:spPr>
        <p:txBody>
          <a:bodyPr wrap="square" rtlCol="0">
            <a:spAutoFit/>
          </a:bodyPr>
          <a:lstStyle/>
          <a:p>
            <a:pPr algn="r"/>
            <a:r>
              <a:rPr lang="en-AU" dirty="0" err="1" smtClean="0">
                <a:latin typeface="Book Antiqua" pitchFamily="18" charset="0"/>
              </a:rPr>
              <a:t>Paleo</a:t>
            </a:r>
            <a:r>
              <a:rPr lang="en-AU" dirty="0" smtClean="0">
                <a:latin typeface="Book Antiqua" pitchFamily="18" charset="0"/>
              </a:rPr>
              <a:t>-Hebrew</a:t>
            </a:r>
          </a:p>
          <a:p>
            <a:pPr algn="r"/>
            <a:r>
              <a:rPr lang="en-AU" dirty="0" smtClean="0">
                <a:latin typeface="Book Antiqua" pitchFamily="18" charset="0"/>
              </a:rPr>
              <a:t>(1000 to 500 BC)</a:t>
            </a:r>
            <a:endParaRPr lang="en-AU" dirty="0">
              <a:latin typeface="Book Antiqua" pitchFamily="18" charset="0"/>
            </a:endParaRPr>
          </a:p>
        </p:txBody>
      </p:sp>
      <p:sp>
        <p:nvSpPr>
          <p:cNvPr id="6" name="TextBox 5"/>
          <p:cNvSpPr txBox="1"/>
          <p:nvPr/>
        </p:nvSpPr>
        <p:spPr>
          <a:xfrm>
            <a:off x="7166992" y="3838783"/>
            <a:ext cx="1977008" cy="1200329"/>
          </a:xfrm>
          <a:prstGeom prst="rect">
            <a:avLst/>
          </a:prstGeom>
          <a:noFill/>
        </p:spPr>
        <p:txBody>
          <a:bodyPr wrap="square" rtlCol="0">
            <a:spAutoFit/>
          </a:bodyPr>
          <a:lstStyle/>
          <a:p>
            <a:r>
              <a:rPr lang="en-AU" dirty="0" smtClean="0">
                <a:latin typeface="Book Antiqua" pitchFamily="18" charset="0"/>
              </a:rPr>
              <a:t>Modern Hebrew</a:t>
            </a:r>
          </a:p>
          <a:p>
            <a:r>
              <a:rPr lang="en-AU" dirty="0" smtClean="0">
                <a:latin typeface="Book Antiqua" pitchFamily="18" charset="0"/>
              </a:rPr>
              <a:t>or Assyrian script</a:t>
            </a:r>
          </a:p>
          <a:p>
            <a:r>
              <a:rPr lang="en-AU" dirty="0" smtClean="0">
                <a:latin typeface="Book Antiqua" pitchFamily="18" charset="0"/>
              </a:rPr>
              <a:t>(500 BC +)</a:t>
            </a:r>
          </a:p>
        </p:txBody>
      </p:sp>
      <p:pic>
        <p:nvPicPr>
          <p:cNvPr id="1026" name="Picture 2" descr="http://theorthodoxlife.files.wordpress.com/2012/03/yhwh.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0" t="48650" b="1"/>
          <a:stretch/>
        </p:blipFill>
        <p:spPr bwMode="auto">
          <a:xfrm>
            <a:off x="4572000" y="3694767"/>
            <a:ext cx="2594992" cy="1462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heorthodoxlife.files.wordpress.com/2012/03/yhwh.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2700" b="48650"/>
          <a:stretch/>
        </p:blipFill>
        <p:spPr bwMode="auto">
          <a:xfrm>
            <a:off x="1977008" y="3694767"/>
            <a:ext cx="2594992" cy="14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21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Hebrew Bible</a:t>
            </a:r>
            <a:br>
              <a:rPr lang="en-AU" dirty="0" smtClean="0"/>
            </a:br>
            <a:r>
              <a:rPr lang="en-AU" sz="3600" dirty="0" smtClean="0"/>
              <a:t>Dead Sea Scrolls</a:t>
            </a:r>
            <a:endParaRPr lang="en-AU" dirty="0"/>
          </a:p>
        </p:txBody>
      </p:sp>
      <p:sp>
        <p:nvSpPr>
          <p:cNvPr id="3" name="Content Placeholder 2"/>
          <p:cNvSpPr>
            <a:spLocks noGrp="1"/>
          </p:cNvSpPr>
          <p:nvPr>
            <p:ph idx="1"/>
          </p:nvPr>
        </p:nvSpPr>
        <p:spPr/>
        <p:txBody>
          <a:bodyPr>
            <a:normAutofit/>
          </a:bodyPr>
          <a:lstStyle/>
          <a:p>
            <a:r>
              <a:rPr lang="en-AU" dirty="0" smtClean="0"/>
              <a:t>Also called Qumran</a:t>
            </a:r>
          </a:p>
          <a:p>
            <a:endParaRPr lang="en-AU" dirty="0" smtClean="0"/>
          </a:p>
          <a:p>
            <a:r>
              <a:rPr lang="en-AU" dirty="0" smtClean="0"/>
              <a:t>972 texts discovered between 1946 and 1956</a:t>
            </a:r>
          </a:p>
          <a:p>
            <a:endParaRPr lang="en-AU" dirty="0" smtClean="0"/>
          </a:p>
          <a:p>
            <a:r>
              <a:rPr lang="en-AU" dirty="0"/>
              <a:t>Found by </a:t>
            </a:r>
            <a:r>
              <a:rPr lang="en-AU" dirty="0" smtClean="0"/>
              <a:t>Bedouin</a:t>
            </a:r>
            <a:br>
              <a:rPr lang="en-AU" dirty="0" smtClean="0"/>
            </a:br>
            <a:r>
              <a:rPr lang="en-AU" dirty="0" smtClean="0"/>
              <a:t>shepherds </a:t>
            </a:r>
            <a:r>
              <a:rPr lang="en-AU" dirty="0"/>
              <a:t>in jars </a:t>
            </a:r>
            <a:r>
              <a:rPr lang="en-AU" dirty="0" smtClean="0"/>
              <a:t>in</a:t>
            </a:r>
            <a:br>
              <a:rPr lang="en-AU" dirty="0" smtClean="0"/>
            </a:br>
            <a:r>
              <a:rPr lang="en-AU" dirty="0" smtClean="0"/>
              <a:t>a cave</a:t>
            </a:r>
            <a:endParaRPr lang="en-AU" dirty="0"/>
          </a:p>
        </p:txBody>
      </p:sp>
      <p:pic>
        <p:nvPicPr>
          <p:cNvPr id="2050" name="Picture 2" descr="http://www.writers-free-reference.com/scro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56992"/>
            <a:ext cx="3826396" cy="313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48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100open.com/wp-content/uploads/2011/10/magnifying-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372533"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3344" y="2204864"/>
            <a:ext cx="8229600" cy="1143000"/>
          </a:xfrm>
        </p:spPr>
        <p:txBody>
          <a:bodyPr/>
          <a:lstStyle/>
          <a:p>
            <a:r>
              <a:rPr lang="en-AU" dirty="0" smtClean="0"/>
              <a:t>define: Bible</a:t>
            </a:r>
            <a:endParaRPr lang="en-AU" dirty="0"/>
          </a:p>
        </p:txBody>
      </p:sp>
      <p:sp>
        <p:nvSpPr>
          <p:cNvPr id="3" name="Content Placeholder 2"/>
          <p:cNvSpPr>
            <a:spLocks noGrp="1"/>
          </p:cNvSpPr>
          <p:nvPr>
            <p:ph idx="1"/>
          </p:nvPr>
        </p:nvSpPr>
        <p:spPr>
          <a:xfrm>
            <a:off x="5281736" y="1196752"/>
            <a:ext cx="3898776" cy="4525963"/>
          </a:xfrm>
        </p:spPr>
        <p:txBody>
          <a:bodyPr>
            <a:normAutofit/>
          </a:bodyPr>
          <a:lstStyle/>
          <a:p>
            <a:pPr marL="0" indent="0" algn="ctr">
              <a:buNone/>
            </a:pPr>
            <a:endParaRPr lang="en-AU" sz="4400" i="1" dirty="0" smtClean="0"/>
          </a:p>
          <a:p>
            <a:pPr marL="0" indent="0" algn="ctr">
              <a:buNone/>
            </a:pPr>
            <a:r>
              <a:rPr lang="en-AU" sz="4400" i="1" dirty="0" smtClean="0"/>
              <a:t>ta </a:t>
            </a:r>
            <a:r>
              <a:rPr lang="en-AU" sz="4400" i="1" dirty="0" err="1"/>
              <a:t>biblia</a:t>
            </a:r>
            <a:endParaRPr lang="en-AU" sz="4400" i="1" dirty="0"/>
          </a:p>
          <a:p>
            <a:pPr marL="0" indent="0" algn="ctr">
              <a:buNone/>
            </a:pPr>
            <a:r>
              <a:rPr lang="el-GR" sz="4400" dirty="0" smtClean="0"/>
              <a:t>τα </a:t>
            </a:r>
            <a:r>
              <a:rPr lang="el-GR" sz="4400" dirty="0"/>
              <a:t>βιβλια</a:t>
            </a:r>
            <a:endParaRPr lang="en-AU" sz="4400" dirty="0"/>
          </a:p>
        </p:txBody>
      </p:sp>
    </p:spTree>
    <p:extLst>
      <p:ext uri="{BB962C8B-B14F-4D97-AF65-F5344CB8AC3E}">
        <p14:creationId xmlns:p14="http://schemas.microsoft.com/office/powerpoint/2010/main" val="42666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Hebrew Bible</a:t>
            </a:r>
            <a:br>
              <a:rPr lang="en-AU" dirty="0" smtClean="0"/>
            </a:br>
            <a:r>
              <a:rPr lang="en-AU" sz="3600" dirty="0" smtClean="0"/>
              <a:t>Dead Sea Scrolls</a:t>
            </a:r>
            <a:endParaRPr lang="en-AU"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AU" dirty="0"/>
              <a:t>Dated between 408 BC and 318 AD</a:t>
            </a:r>
          </a:p>
          <a:p>
            <a:endParaRPr lang="en-AU" dirty="0" smtClean="0"/>
          </a:p>
          <a:p>
            <a:r>
              <a:rPr lang="en-AU" dirty="0" smtClean="0"/>
              <a:t>Written </a:t>
            </a:r>
            <a:r>
              <a:rPr lang="en-AU" dirty="0"/>
              <a:t>in </a:t>
            </a:r>
            <a:r>
              <a:rPr lang="en-AU" dirty="0" smtClean="0"/>
              <a:t>Hebrew,</a:t>
            </a:r>
            <a:br>
              <a:rPr lang="en-AU" dirty="0" smtClean="0"/>
            </a:br>
            <a:r>
              <a:rPr lang="en-AU" dirty="0" smtClean="0"/>
              <a:t>Aramaic &amp; Greek on</a:t>
            </a:r>
            <a:br>
              <a:rPr lang="en-AU" dirty="0" smtClean="0"/>
            </a:br>
            <a:r>
              <a:rPr lang="en-AU" dirty="0" smtClean="0"/>
              <a:t>parchment/vellum,</a:t>
            </a:r>
            <a:br>
              <a:rPr lang="en-AU" dirty="0" smtClean="0"/>
            </a:br>
            <a:r>
              <a:rPr lang="en-AU" dirty="0" smtClean="0"/>
              <a:t>papyrus and bronze</a:t>
            </a:r>
          </a:p>
          <a:p>
            <a:endParaRPr lang="en-AU" dirty="0" smtClean="0"/>
          </a:p>
          <a:p>
            <a:r>
              <a:rPr lang="en-AU" dirty="0" smtClean="0"/>
              <a:t>Many </a:t>
            </a:r>
            <a:r>
              <a:rPr lang="en-AU" dirty="0"/>
              <a:t>texts </a:t>
            </a:r>
            <a:r>
              <a:rPr lang="en-AU" dirty="0" smtClean="0"/>
              <a:t>similar (suggesting an ancestor </a:t>
            </a:r>
            <a:r>
              <a:rPr lang="en-AU" dirty="0"/>
              <a:t>with </a:t>
            </a:r>
            <a:r>
              <a:rPr lang="en-AU" dirty="0" smtClean="0"/>
              <a:t>the Masoretic </a:t>
            </a:r>
            <a:r>
              <a:rPr lang="en-AU" dirty="0"/>
              <a:t>Text), </a:t>
            </a:r>
            <a:r>
              <a:rPr lang="en-AU" dirty="0" smtClean="0"/>
              <a:t>but some </a:t>
            </a:r>
            <a:r>
              <a:rPr lang="en-AU" dirty="0"/>
              <a:t>substantially different</a:t>
            </a:r>
          </a:p>
          <a:p>
            <a:endParaRPr lang="en-AU" dirty="0"/>
          </a:p>
        </p:txBody>
      </p:sp>
      <p:pic>
        <p:nvPicPr>
          <p:cNvPr id="6" name="Picture 2" descr="http://www.holocaustandhumanity.org/wp-content/uploads/2011/12/faith_simchat_torah.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299986"/>
            <a:ext cx="3534544" cy="264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39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Septuagint</a:t>
            </a:r>
            <a:endParaRPr lang="en-AU" dirty="0"/>
          </a:p>
        </p:txBody>
      </p:sp>
      <p:sp>
        <p:nvSpPr>
          <p:cNvPr id="3" name="Content Placeholder 2"/>
          <p:cNvSpPr>
            <a:spLocks noGrp="1"/>
          </p:cNvSpPr>
          <p:nvPr>
            <p:ph idx="1"/>
          </p:nvPr>
        </p:nvSpPr>
        <p:spPr/>
        <p:txBody>
          <a:bodyPr>
            <a:normAutofit/>
          </a:bodyPr>
          <a:lstStyle/>
          <a:p>
            <a:r>
              <a:rPr lang="en-AU" dirty="0" smtClean="0"/>
              <a:t>Greek Old Testament dated ~200 BC</a:t>
            </a:r>
          </a:p>
          <a:p>
            <a:r>
              <a:rPr lang="en-AU" dirty="0" smtClean="0"/>
              <a:t>Meaning: Translation of the seventy [interpreters]</a:t>
            </a:r>
          </a:p>
          <a:p>
            <a:r>
              <a:rPr lang="en-AU" dirty="0" smtClean="0"/>
              <a:t>LXX is the abbreviation</a:t>
            </a:r>
          </a:p>
          <a:p>
            <a:r>
              <a:rPr lang="en-AU" dirty="0" smtClean="0"/>
              <a:t>Commissioned by Ptolemy II Philadelphus, Greek King of Egypt</a:t>
            </a:r>
          </a:p>
          <a:p>
            <a:pPr lvl="1"/>
            <a:r>
              <a:rPr lang="en-AU" dirty="0" smtClean="0"/>
              <a:t>Many of the Alexandrian Jews weren’t fluent in Hebrew but in Greek</a:t>
            </a:r>
          </a:p>
          <a:p>
            <a:endParaRPr lang="en-AU" dirty="0" smtClean="0"/>
          </a:p>
        </p:txBody>
      </p:sp>
    </p:spTree>
    <p:extLst>
      <p:ext uri="{BB962C8B-B14F-4D97-AF65-F5344CB8AC3E}">
        <p14:creationId xmlns:p14="http://schemas.microsoft.com/office/powerpoint/2010/main" val="2457399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Septuagint</a:t>
            </a:r>
          </a:p>
        </p:txBody>
      </p:sp>
      <p:sp>
        <p:nvSpPr>
          <p:cNvPr id="3" name="Content Placeholder 2"/>
          <p:cNvSpPr>
            <a:spLocks noGrp="1"/>
          </p:cNvSpPr>
          <p:nvPr>
            <p:ph idx="1"/>
          </p:nvPr>
        </p:nvSpPr>
        <p:spPr/>
        <p:txBody>
          <a:bodyPr>
            <a:normAutofit/>
          </a:bodyPr>
          <a:lstStyle/>
          <a:p>
            <a:r>
              <a:rPr lang="en-AU" dirty="0"/>
              <a:t>Included some apocryphal books</a:t>
            </a:r>
          </a:p>
          <a:p>
            <a:r>
              <a:rPr lang="en-AU" dirty="0" smtClean="0"/>
              <a:t>Early </a:t>
            </a:r>
            <a:r>
              <a:rPr lang="en-AU" dirty="0"/>
              <a:t>Christians used it and the New Testament apostles quoted </a:t>
            </a:r>
            <a:r>
              <a:rPr lang="en-AU" dirty="0" smtClean="0"/>
              <a:t>it</a:t>
            </a:r>
          </a:p>
          <a:p>
            <a:r>
              <a:rPr lang="en-AU" dirty="0" smtClean="0"/>
              <a:t>Jews started to abandon its use in around 200 AD because</a:t>
            </a:r>
          </a:p>
          <a:p>
            <a:pPr lvl="1"/>
            <a:r>
              <a:rPr lang="en-AU" dirty="0" smtClean="0"/>
              <a:t>It was associated with early Christianity</a:t>
            </a:r>
          </a:p>
          <a:p>
            <a:pPr lvl="1"/>
            <a:r>
              <a:rPr lang="en-AU" dirty="0" smtClean="0"/>
              <a:t>Some translation differences compared to contemporary Hebrew scriptures</a:t>
            </a:r>
          </a:p>
        </p:txBody>
      </p:sp>
    </p:spTree>
    <p:extLst>
      <p:ext uri="{BB962C8B-B14F-4D97-AF65-F5344CB8AC3E}">
        <p14:creationId xmlns:p14="http://schemas.microsoft.com/office/powerpoint/2010/main" val="747015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Peshitta</a:t>
            </a:r>
            <a:endParaRPr lang="en-AU" dirty="0"/>
          </a:p>
        </p:txBody>
      </p:sp>
      <p:sp>
        <p:nvSpPr>
          <p:cNvPr id="3" name="Content Placeholder 2"/>
          <p:cNvSpPr>
            <a:spLocks noGrp="1"/>
          </p:cNvSpPr>
          <p:nvPr>
            <p:ph idx="1"/>
          </p:nvPr>
        </p:nvSpPr>
        <p:spPr/>
        <p:txBody>
          <a:bodyPr>
            <a:normAutofit/>
          </a:bodyPr>
          <a:lstStyle/>
          <a:p>
            <a:r>
              <a:rPr lang="en-AU" dirty="0" smtClean="0"/>
              <a:t>Means “simple version/straight” in Syriac</a:t>
            </a:r>
          </a:p>
          <a:p>
            <a:endParaRPr lang="en-AU" dirty="0"/>
          </a:p>
        </p:txBody>
      </p:sp>
      <p:pic>
        <p:nvPicPr>
          <p:cNvPr id="1026" name="Picture 2" descr="http://www.peshitta.org/images/ara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03583"/>
            <a:ext cx="5904656" cy="400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61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8088" t="16739" r="15662" b="5675"/>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44008" y="2653468"/>
            <a:ext cx="4440365" cy="39438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p:cNvCxnSpPr/>
          <p:nvPr/>
        </p:nvCxnSpPr>
        <p:spPr>
          <a:xfrm flipH="1" flipV="1">
            <a:off x="6499860" y="35560"/>
            <a:ext cx="2584514" cy="2617908"/>
          </a:xfrm>
          <a:prstGeom prst="lin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H="1" flipV="1">
            <a:off x="6503670" y="5791200"/>
            <a:ext cx="2580704" cy="806152"/>
          </a:xfrm>
          <a:prstGeom prst="lin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H="1" flipV="1">
            <a:off x="15240" y="5791200"/>
            <a:ext cx="4628768" cy="806152"/>
          </a:xfrm>
          <a:prstGeom prst="lin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pic>
        <p:nvPicPr>
          <p:cNvPr id="2052" name="Picture 4" descr="http://3.bp.blogspot.com/-W2E_c4kRl1E/TuTzKIj1FwI/AAAAAAAACW8/437tgPb0-dA/s1600/11-ROMAN-SYRIA-PALESTINE.jpg"/>
          <p:cNvPicPr>
            <a:picLocks noChangeAspect="1" noChangeArrowheads="1"/>
          </p:cNvPicPr>
          <p:nvPr/>
        </p:nvPicPr>
        <p:blipFill rotWithShape="1">
          <a:blip r:embed="rId4">
            <a:extLst>
              <a:ext uri="{28A0092B-C50C-407E-A947-70E740481C1C}">
                <a14:useLocalDpi xmlns:a14="http://schemas.microsoft.com/office/drawing/2010/main" val="0"/>
              </a:ext>
            </a:extLst>
          </a:blip>
          <a:srcRect l="8531" t="27132" r="8054" b="15736"/>
          <a:stretch/>
        </p:blipFill>
        <p:spPr bwMode="auto">
          <a:xfrm>
            <a:off x="35496" y="44624"/>
            <a:ext cx="6451600" cy="573024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10" presetClass="entr" presetSubtype="0" fill="hold" nodeType="withEffect">
                                  <p:stCondLst>
                                    <p:cond delay="30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Peshitta</a:t>
            </a:r>
            <a:endParaRPr lang="en-AU" dirty="0"/>
          </a:p>
        </p:txBody>
      </p:sp>
      <p:sp>
        <p:nvSpPr>
          <p:cNvPr id="3" name="Content Placeholder 2"/>
          <p:cNvSpPr>
            <a:spLocks noGrp="1"/>
          </p:cNvSpPr>
          <p:nvPr>
            <p:ph idx="1"/>
          </p:nvPr>
        </p:nvSpPr>
        <p:spPr/>
        <p:txBody>
          <a:bodyPr>
            <a:normAutofit/>
          </a:bodyPr>
          <a:lstStyle/>
          <a:p>
            <a:r>
              <a:rPr lang="en-AU" dirty="0" smtClean="0"/>
              <a:t>The origins are unknown, but probably translated in 200 AD</a:t>
            </a:r>
          </a:p>
          <a:p>
            <a:r>
              <a:rPr lang="en-AU" dirty="0" smtClean="0"/>
              <a:t>Old Testament translated from Hebrew/Septuagint</a:t>
            </a:r>
          </a:p>
          <a:p>
            <a:r>
              <a:rPr lang="en-AU" dirty="0" smtClean="0"/>
              <a:t>New Testament translated from Greek(?)</a:t>
            </a:r>
          </a:p>
          <a:p>
            <a:endParaRPr lang="en-AU" dirty="0"/>
          </a:p>
        </p:txBody>
      </p:sp>
    </p:spTree>
    <p:extLst>
      <p:ext uri="{BB962C8B-B14F-4D97-AF65-F5344CB8AC3E}">
        <p14:creationId xmlns:p14="http://schemas.microsoft.com/office/powerpoint/2010/main" val="312578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Peshitta</a:t>
            </a:r>
            <a:endParaRPr lang="en-AU" dirty="0"/>
          </a:p>
        </p:txBody>
      </p:sp>
      <p:sp>
        <p:nvSpPr>
          <p:cNvPr id="3" name="Content Placeholder 2"/>
          <p:cNvSpPr>
            <a:spLocks noGrp="1"/>
          </p:cNvSpPr>
          <p:nvPr>
            <p:ph idx="1"/>
          </p:nvPr>
        </p:nvSpPr>
        <p:spPr/>
        <p:txBody>
          <a:bodyPr/>
          <a:lstStyle/>
          <a:p>
            <a:r>
              <a:rPr lang="en-AU" dirty="0"/>
              <a:t>Widely circulated in the East</a:t>
            </a:r>
          </a:p>
          <a:p>
            <a:pPr lvl="1"/>
            <a:r>
              <a:rPr lang="en-AU" dirty="0"/>
              <a:t>Manuscripts found in Middle East, Egypt, India and China</a:t>
            </a:r>
          </a:p>
          <a:p>
            <a:r>
              <a:rPr lang="en-AU" dirty="0" smtClean="0"/>
              <a:t>Originally </a:t>
            </a:r>
            <a:r>
              <a:rPr lang="en-AU" dirty="0"/>
              <a:t>excluded 2 Peter, 2 &amp; 3 John, Jude and </a:t>
            </a:r>
            <a:r>
              <a:rPr lang="en-AU" dirty="0" smtClean="0"/>
              <a:t>Revelation but included by 500 AD</a:t>
            </a:r>
            <a:endParaRPr lang="en-AU" dirty="0"/>
          </a:p>
          <a:p>
            <a:endParaRPr lang="en-AU" dirty="0"/>
          </a:p>
        </p:txBody>
      </p:sp>
    </p:spTree>
    <p:extLst>
      <p:ext uri="{BB962C8B-B14F-4D97-AF65-F5344CB8AC3E}">
        <p14:creationId xmlns:p14="http://schemas.microsoft.com/office/powerpoint/2010/main" val="1409782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Vulgate</a:t>
            </a:r>
            <a:endParaRPr lang="en-AU" dirty="0"/>
          </a:p>
        </p:txBody>
      </p:sp>
      <p:sp>
        <p:nvSpPr>
          <p:cNvPr id="3" name="Content Placeholder 2"/>
          <p:cNvSpPr>
            <a:spLocks noGrp="1"/>
          </p:cNvSpPr>
          <p:nvPr>
            <p:ph idx="1"/>
          </p:nvPr>
        </p:nvSpPr>
        <p:spPr/>
        <p:txBody>
          <a:bodyPr/>
          <a:lstStyle/>
          <a:p>
            <a:r>
              <a:rPr lang="en-AU" dirty="0" smtClean="0"/>
              <a:t>Means “commonly used translation”</a:t>
            </a:r>
          </a:p>
          <a:p>
            <a:r>
              <a:rPr lang="en-AU" dirty="0" smtClean="0"/>
              <a:t>Translated from 382 AD by St. Jerome</a:t>
            </a:r>
            <a:endParaRPr lang="en-AU" dirty="0"/>
          </a:p>
        </p:txBody>
      </p:sp>
      <p:pic>
        <p:nvPicPr>
          <p:cNvPr id="1026" name="Picture 2" descr="http://3.bp.blogspot.com/_INeOZkUzSgY/TKSPA3u1CwI/AAAAAAAAOfc/sarGLk3B1jU/s1600/St.+Je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74360"/>
            <a:ext cx="4698082" cy="383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29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Vulgate</a:t>
            </a:r>
            <a:endParaRPr lang="en-AU" dirty="0"/>
          </a:p>
        </p:txBody>
      </p:sp>
      <p:sp>
        <p:nvSpPr>
          <p:cNvPr id="3" name="Content Placeholder 2"/>
          <p:cNvSpPr>
            <a:spLocks noGrp="1"/>
          </p:cNvSpPr>
          <p:nvPr>
            <p:ph idx="1"/>
          </p:nvPr>
        </p:nvSpPr>
        <p:spPr/>
        <p:txBody>
          <a:bodyPr>
            <a:normAutofit/>
          </a:bodyPr>
          <a:lstStyle/>
          <a:p>
            <a:r>
              <a:rPr lang="en-AU" dirty="0" smtClean="0"/>
              <a:t>Commissioned by Pope </a:t>
            </a:r>
            <a:r>
              <a:rPr lang="en-AU" dirty="0" err="1" smtClean="0"/>
              <a:t>Damasus</a:t>
            </a:r>
            <a:r>
              <a:rPr lang="en-AU" dirty="0" smtClean="0"/>
              <a:t> I</a:t>
            </a:r>
          </a:p>
          <a:p>
            <a:r>
              <a:rPr lang="en-AU" dirty="0"/>
              <a:t>Was originally intended to be a revision of existing Latin texts, but </a:t>
            </a:r>
            <a:r>
              <a:rPr lang="en-AU" dirty="0" smtClean="0"/>
              <a:t>scope </a:t>
            </a:r>
            <a:r>
              <a:rPr lang="en-AU" dirty="0"/>
              <a:t>creep</a:t>
            </a:r>
          </a:p>
          <a:p>
            <a:r>
              <a:rPr lang="en-AU" dirty="0" smtClean="0"/>
              <a:t>Supposedly first translation into Latin from Hebrew, but also used Septuagint among other translations</a:t>
            </a:r>
          </a:p>
          <a:p>
            <a:r>
              <a:rPr lang="en-AU" dirty="0"/>
              <a:t>Became the definitive </a:t>
            </a:r>
            <a:r>
              <a:rPr lang="en-AU" dirty="0" smtClean="0"/>
              <a:t>version in Western Europe until </a:t>
            </a:r>
            <a:r>
              <a:rPr lang="en-AU" dirty="0"/>
              <a:t>1530 AD</a:t>
            </a:r>
          </a:p>
          <a:p>
            <a:pPr marL="0" indent="0">
              <a:buNone/>
            </a:pPr>
            <a:endParaRPr lang="en-AU" dirty="0" smtClean="0"/>
          </a:p>
        </p:txBody>
      </p:sp>
    </p:spTree>
    <p:extLst>
      <p:ext uri="{BB962C8B-B14F-4D97-AF65-F5344CB8AC3E}">
        <p14:creationId xmlns:p14="http://schemas.microsoft.com/office/powerpoint/2010/main" val="983558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Vulgate</a:t>
            </a:r>
            <a:endParaRPr lang="en-AU" dirty="0"/>
          </a:p>
        </p:txBody>
      </p:sp>
      <p:sp>
        <p:nvSpPr>
          <p:cNvPr id="3" name="Content Placeholder 2"/>
          <p:cNvSpPr>
            <a:spLocks noGrp="1"/>
          </p:cNvSpPr>
          <p:nvPr>
            <p:ph idx="1"/>
          </p:nvPr>
        </p:nvSpPr>
        <p:spPr/>
        <p:txBody>
          <a:bodyPr>
            <a:normAutofit/>
          </a:bodyPr>
          <a:lstStyle/>
          <a:p>
            <a:r>
              <a:rPr lang="en-AU" dirty="0" smtClean="0"/>
              <a:t>Many Latin words were brought from the Vulgate into English:</a:t>
            </a:r>
          </a:p>
        </p:txBody>
      </p:sp>
      <p:sp>
        <p:nvSpPr>
          <p:cNvPr id="6" name="TextBox 5"/>
          <p:cNvSpPr txBox="1"/>
          <p:nvPr/>
        </p:nvSpPr>
        <p:spPr>
          <a:xfrm>
            <a:off x="1943708" y="3068960"/>
            <a:ext cx="2515432" cy="3046988"/>
          </a:xfrm>
          <a:prstGeom prst="rect">
            <a:avLst/>
          </a:prstGeom>
          <a:noFill/>
        </p:spPr>
        <p:txBody>
          <a:bodyPr wrap="none" rtlCol="0">
            <a:spAutoFit/>
          </a:bodyPr>
          <a:lstStyle/>
          <a:p>
            <a:r>
              <a:rPr lang="pt-BR" sz="3200" dirty="0">
                <a:latin typeface="Book Antiqua" pitchFamily="18" charset="0"/>
              </a:rPr>
              <a:t>Creatio</a:t>
            </a:r>
          </a:p>
          <a:p>
            <a:r>
              <a:rPr lang="pt-BR" sz="3200" dirty="0">
                <a:latin typeface="Book Antiqua" pitchFamily="18" charset="0"/>
              </a:rPr>
              <a:t>Salvatio</a:t>
            </a:r>
          </a:p>
          <a:p>
            <a:r>
              <a:rPr lang="pt-BR" sz="3200" dirty="0">
                <a:latin typeface="Book Antiqua" pitchFamily="18" charset="0"/>
              </a:rPr>
              <a:t>Justificatio</a:t>
            </a:r>
          </a:p>
          <a:p>
            <a:r>
              <a:rPr lang="pt-BR" sz="3200" dirty="0">
                <a:latin typeface="Book Antiqua" pitchFamily="18" charset="0"/>
              </a:rPr>
              <a:t>Tetamentum</a:t>
            </a:r>
          </a:p>
          <a:p>
            <a:r>
              <a:rPr lang="pt-BR" sz="3200" dirty="0">
                <a:latin typeface="Book Antiqua" pitchFamily="18" charset="0"/>
              </a:rPr>
              <a:t>Sanctificatio</a:t>
            </a:r>
          </a:p>
          <a:p>
            <a:r>
              <a:rPr lang="pt-BR" sz="3200" dirty="0" smtClean="0">
                <a:latin typeface="Book Antiqua" pitchFamily="18" charset="0"/>
              </a:rPr>
              <a:t>Regeneratio</a:t>
            </a:r>
            <a:endParaRPr lang="pt-BR" sz="3200" dirty="0">
              <a:latin typeface="Book Antiqua" pitchFamily="18" charset="0"/>
            </a:endParaRPr>
          </a:p>
        </p:txBody>
      </p:sp>
      <p:sp>
        <p:nvSpPr>
          <p:cNvPr id="7" name="TextBox 6"/>
          <p:cNvSpPr txBox="1"/>
          <p:nvPr/>
        </p:nvSpPr>
        <p:spPr>
          <a:xfrm>
            <a:off x="4814703" y="3068960"/>
            <a:ext cx="2385589" cy="3046988"/>
          </a:xfrm>
          <a:prstGeom prst="rect">
            <a:avLst/>
          </a:prstGeom>
          <a:noFill/>
        </p:spPr>
        <p:txBody>
          <a:bodyPr wrap="none" rtlCol="0">
            <a:spAutoFit/>
          </a:bodyPr>
          <a:lstStyle/>
          <a:p>
            <a:r>
              <a:rPr lang="pt-BR" sz="3200" dirty="0">
                <a:latin typeface="Book Antiqua" pitchFamily="18" charset="0"/>
              </a:rPr>
              <a:t>Raptura</a:t>
            </a:r>
          </a:p>
          <a:p>
            <a:r>
              <a:rPr lang="pt-BR" sz="3200" dirty="0">
                <a:latin typeface="Book Antiqua" pitchFamily="18" charset="0"/>
              </a:rPr>
              <a:t>Publicanus</a:t>
            </a:r>
          </a:p>
          <a:p>
            <a:r>
              <a:rPr lang="pt-BR" sz="3200" dirty="0">
                <a:latin typeface="Book Antiqua" pitchFamily="18" charset="0"/>
              </a:rPr>
              <a:t>Apostolus</a:t>
            </a:r>
          </a:p>
          <a:p>
            <a:r>
              <a:rPr lang="pt-BR" sz="3200" dirty="0">
                <a:latin typeface="Book Antiqua" pitchFamily="18" charset="0"/>
              </a:rPr>
              <a:t>Evangelium</a:t>
            </a:r>
          </a:p>
          <a:p>
            <a:r>
              <a:rPr lang="pt-BR" sz="3200" dirty="0">
                <a:latin typeface="Book Antiqua" pitchFamily="18" charset="0"/>
              </a:rPr>
              <a:t>Angelus</a:t>
            </a:r>
          </a:p>
          <a:p>
            <a:endParaRPr lang="en-AU" sz="3200" dirty="0">
              <a:latin typeface="Book Antiqua" pitchFamily="18" charset="0"/>
            </a:endParaRPr>
          </a:p>
        </p:txBody>
      </p:sp>
    </p:spTree>
    <p:extLst>
      <p:ext uri="{BB962C8B-B14F-4D97-AF65-F5344CB8AC3E}">
        <p14:creationId xmlns:p14="http://schemas.microsoft.com/office/powerpoint/2010/main" val="289792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Bible Etymology</a:t>
            </a:r>
            <a:endParaRPr lang="en-AU" dirty="0"/>
          </a:p>
        </p:txBody>
      </p:sp>
      <p:sp>
        <p:nvSpPr>
          <p:cNvPr id="3" name="Content Placeholder 2"/>
          <p:cNvSpPr>
            <a:spLocks noGrp="1"/>
          </p:cNvSpPr>
          <p:nvPr>
            <p:ph sz="half" idx="1"/>
          </p:nvPr>
        </p:nvSpPr>
        <p:spPr>
          <a:xfrm>
            <a:off x="457200" y="1600200"/>
            <a:ext cx="4258816" cy="4525963"/>
          </a:xfrm>
        </p:spPr>
        <p:txBody>
          <a:bodyPr>
            <a:noAutofit/>
          </a:bodyPr>
          <a:lstStyle/>
          <a:p>
            <a:r>
              <a:rPr lang="en-AU" sz="3200" dirty="0" smtClean="0"/>
              <a:t>Christians started using the term in 223 AD</a:t>
            </a:r>
          </a:p>
          <a:p>
            <a:r>
              <a:rPr lang="en-AU" sz="3200" dirty="0" smtClean="0"/>
              <a:t>John Chrysostom, </a:t>
            </a:r>
            <a:r>
              <a:rPr lang="en-AU" sz="3200" dirty="0"/>
              <a:t>in 386 </a:t>
            </a:r>
            <a:r>
              <a:rPr lang="en-AU" sz="3200" dirty="0" smtClean="0"/>
              <a:t>AD, was the first writer to use the term for the Old and New Testaments together</a:t>
            </a:r>
            <a:endParaRPr lang="en-AU" sz="3200" dirty="0"/>
          </a:p>
        </p:txBody>
      </p:sp>
      <p:pic>
        <p:nvPicPr>
          <p:cNvPr id="6" name="Picture 2" descr="http://sonofthefathers.files.wordpress.com/2012/07/john-chrysosto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20907" y="1600200"/>
            <a:ext cx="369318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24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Vulgate</a:t>
            </a:r>
            <a:endParaRPr lang="en-AU" dirty="0"/>
          </a:p>
        </p:txBody>
      </p:sp>
      <p:sp>
        <p:nvSpPr>
          <p:cNvPr id="3" name="Content Placeholder 2"/>
          <p:cNvSpPr>
            <a:spLocks noGrp="1"/>
          </p:cNvSpPr>
          <p:nvPr>
            <p:ph idx="1"/>
          </p:nvPr>
        </p:nvSpPr>
        <p:spPr/>
        <p:txBody>
          <a:bodyPr>
            <a:normAutofit lnSpcReduction="10000"/>
          </a:bodyPr>
          <a:lstStyle/>
          <a:p>
            <a:r>
              <a:rPr lang="en-AU" dirty="0" smtClean="0"/>
              <a:t>Many copy errors until advent of printing in 1400 AD</a:t>
            </a:r>
          </a:p>
          <a:p>
            <a:pPr lvl="1"/>
            <a:r>
              <a:rPr lang="en-AU" dirty="0" smtClean="0"/>
              <a:t>Usually took around 10 months to copy by hand</a:t>
            </a:r>
          </a:p>
          <a:p>
            <a:pPr lvl="1"/>
            <a:r>
              <a:rPr lang="en-AU" dirty="0" smtClean="0"/>
              <a:t>First major book printed in </a:t>
            </a:r>
            <a:r>
              <a:rPr lang="en-AU" dirty="0" smtClean="0"/>
              <a:t>Europe</a:t>
            </a:r>
          </a:p>
          <a:p>
            <a:pPr lvl="1"/>
            <a:r>
              <a:rPr lang="en-AU" dirty="0" smtClean="0"/>
              <a:t>Many </a:t>
            </a:r>
            <a:r>
              <a:rPr lang="en-AU" dirty="0"/>
              <a:t>subsequent </a:t>
            </a:r>
            <a:r>
              <a:rPr lang="en-AU" dirty="0" smtClean="0"/>
              <a:t>editions/revisions</a:t>
            </a:r>
            <a:endParaRPr lang="en-AU" dirty="0"/>
          </a:p>
          <a:p>
            <a:pPr lvl="2"/>
            <a:r>
              <a:rPr lang="en-AU" dirty="0" smtClean="0"/>
              <a:t>The latest in 1979</a:t>
            </a:r>
          </a:p>
          <a:p>
            <a:r>
              <a:rPr lang="en-AU" dirty="0" smtClean="0"/>
              <a:t>St. Jerome preferred excluding </a:t>
            </a:r>
            <a:r>
              <a:rPr lang="en-AU" dirty="0" err="1" smtClean="0"/>
              <a:t>apocrypha</a:t>
            </a:r>
            <a:r>
              <a:rPr lang="en-AU" dirty="0" smtClean="0"/>
              <a:t>, but deferred to church authority</a:t>
            </a:r>
            <a:endParaRPr lang="en-AU" dirty="0"/>
          </a:p>
        </p:txBody>
      </p:sp>
    </p:spTree>
    <p:extLst>
      <p:ext uri="{BB962C8B-B14F-4D97-AF65-F5344CB8AC3E}">
        <p14:creationId xmlns:p14="http://schemas.microsoft.com/office/powerpoint/2010/main" val="1842957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Chapters/Verses</a:t>
            </a:r>
            <a:endParaRPr lang="en-AU" dirty="0"/>
          </a:p>
        </p:txBody>
      </p:sp>
      <p:sp>
        <p:nvSpPr>
          <p:cNvPr id="3" name="Content Placeholder 2"/>
          <p:cNvSpPr>
            <a:spLocks noGrp="1"/>
          </p:cNvSpPr>
          <p:nvPr>
            <p:ph idx="1"/>
          </p:nvPr>
        </p:nvSpPr>
        <p:spPr/>
        <p:txBody>
          <a:bodyPr/>
          <a:lstStyle/>
          <a:p>
            <a:pPr marL="0" indent="0" algn="ctr">
              <a:buNone/>
            </a:pPr>
            <a:r>
              <a:rPr lang="en-AU" i="1" dirty="0" smtClean="0"/>
              <a:t>What century were chapters introduced?</a:t>
            </a:r>
          </a:p>
        </p:txBody>
      </p:sp>
    </p:spTree>
    <p:extLst>
      <p:ext uri="{BB962C8B-B14F-4D97-AF65-F5344CB8AC3E}">
        <p14:creationId xmlns:p14="http://schemas.microsoft.com/office/powerpoint/2010/main" val="1564470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Chapters/Verses</a:t>
            </a:r>
          </a:p>
        </p:txBody>
      </p:sp>
      <p:sp>
        <p:nvSpPr>
          <p:cNvPr id="3" name="Content Placeholder 2"/>
          <p:cNvSpPr>
            <a:spLocks noGrp="1"/>
          </p:cNvSpPr>
          <p:nvPr>
            <p:ph idx="1"/>
          </p:nvPr>
        </p:nvSpPr>
        <p:spPr/>
        <p:txBody>
          <a:bodyPr/>
          <a:lstStyle/>
          <a:p>
            <a:r>
              <a:rPr lang="en-AU" dirty="0"/>
              <a:t>Hebrew </a:t>
            </a:r>
            <a:r>
              <a:rPr lang="en-AU" dirty="0" smtClean="0"/>
              <a:t>Bible (Masoretic &amp; DSS) originally divided </a:t>
            </a:r>
            <a:r>
              <a:rPr lang="en-AU" dirty="0"/>
              <a:t>into paragraphs</a:t>
            </a:r>
          </a:p>
          <a:p>
            <a:pPr lvl="1"/>
            <a:r>
              <a:rPr lang="he-IL" dirty="0"/>
              <a:t>פ,ף</a:t>
            </a:r>
            <a:r>
              <a:rPr lang="en-AU" dirty="0"/>
              <a:t> &lt;insert text here&gt; </a:t>
            </a:r>
            <a:r>
              <a:rPr lang="he-IL" dirty="0"/>
              <a:t>ס</a:t>
            </a:r>
            <a:endParaRPr lang="en-AU" dirty="0"/>
          </a:p>
          <a:p>
            <a:r>
              <a:rPr lang="en-AU" dirty="0" smtClean="0"/>
              <a:t>In 1205, Archbishop </a:t>
            </a:r>
            <a:r>
              <a:rPr lang="en-AU" dirty="0"/>
              <a:t>Stephen Langton devised a system that is used today for chapters</a:t>
            </a:r>
          </a:p>
          <a:p>
            <a:endParaRPr lang="en-AU" dirty="0"/>
          </a:p>
        </p:txBody>
      </p:sp>
      <p:pic>
        <p:nvPicPr>
          <p:cNvPr id="1026" name="Picture 2" descr="http://4.bp.blogspot.com/_uk_zuDuFkHs/TH5xmu0pm7I/AAAAAAAAAOk/kyXvQ-D0Rt4/s320/Innozenz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4365104"/>
            <a:ext cx="20669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Chapters/Verses</a:t>
            </a:r>
          </a:p>
        </p:txBody>
      </p:sp>
      <p:sp>
        <p:nvSpPr>
          <p:cNvPr id="3" name="Content Placeholder 2"/>
          <p:cNvSpPr>
            <a:spLocks noGrp="1"/>
          </p:cNvSpPr>
          <p:nvPr>
            <p:ph idx="1"/>
          </p:nvPr>
        </p:nvSpPr>
        <p:spPr/>
        <p:txBody>
          <a:bodyPr/>
          <a:lstStyle/>
          <a:p>
            <a:r>
              <a:rPr lang="en-AU" dirty="0" smtClean="0"/>
              <a:t>In 1551, Robert Estienne</a:t>
            </a:r>
            <a:br>
              <a:rPr lang="en-AU" dirty="0" smtClean="0"/>
            </a:br>
            <a:r>
              <a:rPr lang="en-AU" dirty="0" smtClean="0"/>
              <a:t>came up with the</a:t>
            </a:r>
            <a:br>
              <a:rPr lang="en-AU" dirty="0" smtClean="0"/>
            </a:br>
            <a:r>
              <a:rPr lang="en-AU" dirty="0" smtClean="0"/>
              <a:t>modern verse</a:t>
            </a:r>
            <a:br>
              <a:rPr lang="en-AU" dirty="0" smtClean="0"/>
            </a:br>
            <a:r>
              <a:rPr lang="en-AU" dirty="0" smtClean="0"/>
              <a:t>numbering system</a:t>
            </a:r>
            <a:endParaRPr lang="en-AU" dirty="0"/>
          </a:p>
        </p:txBody>
      </p:sp>
      <p:pic>
        <p:nvPicPr>
          <p:cNvPr id="3074" name="Picture 2" descr="http://1.bp.blogspot.com/-D4Ic5L7l2yQ/TdCBjY2eQYI/AAAAAAAAANc/3dKaDwQLCHM/s1600/robert+estien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660" y="1772816"/>
            <a:ext cx="332460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022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l-IN" smtClean="0"/>
              <a:t>മലയാളം</a:t>
            </a:r>
            <a:r>
              <a:rPr lang="en-AU" smtClean="0"/>
              <a:t> Translation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3902675"/>
              </p:ext>
            </p:extLst>
          </p:nvPr>
        </p:nvGraphicFramePr>
        <p:xfrm>
          <a:off x="457200" y="1600200"/>
          <a:ext cx="8229600" cy="4175760"/>
        </p:xfrm>
        <a:graphic>
          <a:graphicData uri="http://schemas.openxmlformats.org/drawingml/2006/table">
            <a:tbl>
              <a:tblPr>
                <a:tableStyleId>{2D5ABB26-0587-4C30-8999-92F81FD0307C}</a:tableStyleId>
              </a:tblPr>
              <a:tblGrid>
                <a:gridCol w="1594520"/>
                <a:gridCol w="6635080"/>
              </a:tblGrid>
              <a:tr h="370840">
                <a:tc>
                  <a:txBody>
                    <a:bodyPr/>
                    <a:lstStyle/>
                    <a:p>
                      <a:pPr algn="ctr"/>
                      <a:r>
                        <a:rPr lang="en-AU" sz="3200" b="1" dirty="0" smtClean="0">
                          <a:latin typeface="Book Antiqua" pitchFamily="18" charset="0"/>
                        </a:rPr>
                        <a:t>1811</a:t>
                      </a:r>
                      <a:endParaRPr lang="en-AU" sz="3200" b="1" dirty="0">
                        <a:latin typeface="Book Antiqua" pitchFamily="18" charset="0"/>
                      </a:endParaRPr>
                    </a:p>
                  </a:txBody>
                  <a:tcPr/>
                </a:tc>
                <a:tc>
                  <a:txBody>
                    <a:bodyPr/>
                    <a:lstStyle/>
                    <a:p>
                      <a:r>
                        <a:rPr lang="en-AU" sz="3200" dirty="0" smtClean="0">
                          <a:latin typeface="Book Antiqua" pitchFamily="18" charset="0"/>
                        </a:rPr>
                        <a:t>Claudius Buchannan and </a:t>
                      </a:r>
                      <a:r>
                        <a:rPr lang="en-AU" sz="3200" dirty="0" err="1" smtClean="0">
                          <a:latin typeface="Book Antiqua" pitchFamily="18" charset="0"/>
                        </a:rPr>
                        <a:t>Phillipose</a:t>
                      </a:r>
                      <a:r>
                        <a:rPr lang="en-AU" sz="3200" dirty="0" smtClean="0">
                          <a:latin typeface="Book Antiqua" pitchFamily="18" charset="0"/>
                        </a:rPr>
                        <a:t> </a:t>
                      </a:r>
                      <a:r>
                        <a:rPr lang="en-AU" sz="3200" dirty="0" err="1" smtClean="0">
                          <a:latin typeface="Book Antiqua" pitchFamily="18" charset="0"/>
                        </a:rPr>
                        <a:t>Ramban</a:t>
                      </a:r>
                      <a:r>
                        <a:rPr lang="en-AU" sz="3200" dirty="0" smtClean="0">
                          <a:latin typeface="Book Antiqua" pitchFamily="18" charset="0"/>
                        </a:rPr>
                        <a:t> translated the Gospels</a:t>
                      </a:r>
                      <a:endParaRPr lang="en-AU" sz="3200" dirty="0">
                        <a:latin typeface="Book Antiqua" pitchFamily="18" charset="0"/>
                      </a:endParaRPr>
                    </a:p>
                  </a:txBody>
                  <a:tcPr/>
                </a:tc>
              </a:tr>
              <a:tr h="370840">
                <a:tc>
                  <a:txBody>
                    <a:bodyPr/>
                    <a:lstStyle/>
                    <a:p>
                      <a:pPr algn="ctr"/>
                      <a:r>
                        <a:rPr lang="en-AU" sz="3200" b="1" dirty="0" smtClean="0">
                          <a:latin typeface="Book Antiqua" pitchFamily="18" charset="0"/>
                        </a:rPr>
                        <a:t>1841</a:t>
                      </a:r>
                      <a:endParaRPr lang="en-AU" sz="3200" b="1" dirty="0">
                        <a:latin typeface="Book Antiqu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3200" dirty="0" smtClean="0">
                          <a:latin typeface="Book Antiqua" pitchFamily="18" charset="0"/>
                        </a:rPr>
                        <a:t>Complete Bible printed by Anglican missionary, Benjamin Bailey</a:t>
                      </a:r>
                    </a:p>
                  </a:txBody>
                  <a:tcPr/>
                </a:tc>
              </a:tr>
              <a:tr h="370840">
                <a:tc>
                  <a:txBody>
                    <a:bodyPr/>
                    <a:lstStyle/>
                    <a:p>
                      <a:pPr algn="ctr"/>
                      <a:r>
                        <a:rPr lang="en-AU" sz="3200" b="1" dirty="0" smtClean="0">
                          <a:latin typeface="Book Antiqua" pitchFamily="18" charset="0"/>
                        </a:rPr>
                        <a:t>1872</a:t>
                      </a:r>
                      <a:endParaRPr lang="en-AU" sz="3200" b="1" dirty="0">
                        <a:latin typeface="Book Antiqu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3200" dirty="0" err="1" smtClean="0">
                          <a:latin typeface="Book Antiqua" pitchFamily="18" charset="0"/>
                        </a:rPr>
                        <a:t>Hemann</a:t>
                      </a:r>
                      <a:r>
                        <a:rPr lang="en-AU" sz="3200" dirty="0" smtClean="0">
                          <a:latin typeface="Book Antiqua" pitchFamily="18" charset="0"/>
                        </a:rPr>
                        <a:t> </a:t>
                      </a:r>
                      <a:r>
                        <a:rPr lang="en-AU" sz="3200" dirty="0" err="1" smtClean="0">
                          <a:latin typeface="Book Antiqua" pitchFamily="18" charset="0"/>
                        </a:rPr>
                        <a:t>Gundert</a:t>
                      </a:r>
                      <a:r>
                        <a:rPr lang="en-AU" sz="3200" dirty="0" smtClean="0">
                          <a:latin typeface="Book Antiqua" pitchFamily="18" charset="0"/>
                        </a:rPr>
                        <a:t> updated Bailey’s version and also produced the first Malayalam-English dictionary</a:t>
                      </a:r>
                    </a:p>
                  </a:txBody>
                  <a:tcPr/>
                </a:tc>
              </a:tr>
            </a:tbl>
          </a:graphicData>
        </a:graphic>
      </p:graphicFrame>
    </p:spTree>
    <p:extLst>
      <p:ext uri="{BB962C8B-B14F-4D97-AF65-F5344CB8AC3E}">
        <p14:creationId xmlns:p14="http://schemas.microsoft.com/office/powerpoint/2010/main" val="2972208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l-IN" dirty="0"/>
              <a:t>മലയാളം</a:t>
            </a:r>
            <a:r>
              <a:rPr lang="en-AU" dirty="0"/>
              <a:t> Translation</a:t>
            </a:r>
          </a:p>
        </p:txBody>
      </p:sp>
      <p:sp>
        <p:nvSpPr>
          <p:cNvPr id="3" name="Content Placeholder 2"/>
          <p:cNvSpPr>
            <a:spLocks noGrp="1"/>
          </p:cNvSpPr>
          <p:nvPr>
            <p:ph idx="1"/>
          </p:nvPr>
        </p:nvSpPr>
        <p:spPr/>
        <p:txBody>
          <a:bodyPr/>
          <a:lstStyle/>
          <a:p>
            <a:r>
              <a:rPr lang="en-AU" dirty="0" smtClean="0"/>
              <a:t>Prior to 16</a:t>
            </a:r>
            <a:r>
              <a:rPr lang="en-AU" baseline="30000" dirty="0" smtClean="0"/>
              <a:t>th</a:t>
            </a:r>
            <a:r>
              <a:rPr lang="en-AU" dirty="0" smtClean="0"/>
              <a:t> century, St. Thomas Christians used a version of the </a:t>
            </a:r>
            <a:r>
              <a:rPr lang="en-AU" dirty="0" err="1" smtClean="0"/>
              <a:t>Peshitta</a:t>
            </a:r>
            <a:endParaRPr lang="en-AU" dirty="0" smtClean="0"/>
          </a:p>
          <a:p>
            <a:r>
              <a:rPr lang="en-AU" dirty="0" smtClean="0"/>
              <a:t>Official lectionaries of Mar </a:t>
            </a:r>
            <a:r>
              <a:rPr lang="en-AU" dirty="0" err="1" smtClean="0"/>
              <a:t>Thoma</a:t>
            </a:r>
            <a:r>
              <a:rPr lang="en-AU" dirty="0" smtClean="0"/>
              <a:t> church exclude the five New Testament books</a:t>
            </a:r>
            <a:endParaRPr lang="en-AU" dirty="0"/>
          </a:p>
        </p:txBody>
      </p:sp>
    </p:spTree>
    <p:extLst>
      <p:ext uri="{BB962C8B-B14F-4D97-AF65-F5344CB8AC3E}">
        <p14:creationId xmlns:p14="http://schemas.microsoft.com/office/powerpoint/2010/main" val="394706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which Bible should you use?</a:t>
            </a:r>
            <a:endParaRPr lang="en-AU" dirty="0"/>
          </a:p>
        </p:txBody>
      </p:sp>
      <p:pic>
        <p:nvPicPr>
          <p:cNvPr id="1026" name="Picture 2" descr="http://2.bp.blogspot.com/-tTD5o7zBk9A/TfZIV2piOAI/AAAAAAAAAr0/sTX4gbHHpbs/s1600/bible-transchrt-j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43179"/>
            <a:ext cx="9144000" cy="212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0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Number of Books</a:t>
            </a:r>
            <a:endParaRPr lang="en-AU" dirty="0"/>
          </a:p>
        </p:txBody>
      </p:sp>
      <p:sp>
        <p:nvSpPr>
          <p:cNvPr id="3" name="Content Placeholder 2"/>
          <p:cNvSpPr>
            <a:spLocks noGrp="1"/>
          </p:cNvSpPr>
          <p:nvPr>
            <p:ph idx="1"/>
          </p:nvPr>
        </p:nvSpPr>
        <p:spPr/>
        <p:txBody>
          <a:bodyPr>
            <a:normAutofit/>
          </a:bodyPr>
          <a:lstStyle/>
          <a:p>
            <a:pPr marL="0" indent="0" algn="ctr">
              <a:buNone/>
            </a:pPr>
            <a:r>
              <a:rPr lang="en-AU" i="1" dirty="0" smtClean="0"/>
              <a:t>How many books in the Old Testament?</a:t>
            </a:r>
          </a:p>
        </p:txBody>
      </p:sp>
      <p:graphicFrame>
        <p:nvGraphicFramePr>
          <p:cNvPr id="5" name="Table 4"/>
          <p:cNvGraphicFramePr>
            <a:graphicFrameLocks noGrp="1"/>
          </p:cNvGraphicFramePr>
          <p:nvPr>
            <p:extLst>
              <p:ext uri="{D42A27DB-BD31-4B8C-83A1-F6EECF244321}">
                <p14:modId xmlns:p14="http://schemas.microsoft.com/office/powerpoint/2010/main" val="3778030160"/>
              </p:ext>
            </p:extLst>
          </p:nvPr>
        </p:nvGraphicFramePr>
        <p:xfrm>
          <a:off x="1691680" y="2996952"/>
          <a:ext cx="5112568" cy="2468880"/>
        </p:xfrm>
        <a:graphic>
          <a:graphicData uri="http://schemas.openxmlformats.org/drawingml/2006/table">
            <a:tbl>
              <a:tblPr>
                <a:tableStyleId>{2D5ABB26-0587-4C30-8999-92F81FD0307C}</a:tableStyleId>
              </a:tblPr>
              <a:tblGrid>
                <a:gridCol w="4032448"/>
                <a:gridCol w="1080120"/>
              </a:tblGrid>
              <a:tr h="370840">
                <a:tc>
                  <a:txBody>
                    <a:bodyPr/>
                    <a:lstStyle/>
                    <a:p>
                      <a:pPr algn="r"/>
                      <a:r>
                        <a:rPr lang="en-AU" sz="3200" dirty="0" smtClean="0">
                          <a:latin typeface="Book Antiqua" pitchFamily="18" charset="0"/>
                        </a:rPr>
                        <a:t>Hebrew/Protestant</a:t>
                      </a:r>
                      <a:endParaRPr lang="en-AU" sz="3200" dirty="0">
                        <a:latin typeface="Book Antiqua" pitchFamily="18" charset="0"/>
                      </a:endParaRPr>
                    </a:p>
                  </a:txBody>
                  <a:tcPr anchor="ctr"/>
                </a:tc>
                <a:tc>
                  <a:txBody>
                    <a:bodyPr/>
                    <a:lstStyle/>
                    <a:p>
                      <a:r>
                        <a:rPr lang="en-AU" sz="4800" b="1" dirty="0" smtClean="0">
                          <a:latin typeface="Book Antiqua" pitchFamily="18" charset="0"/>
                        </a:rPr>
                        <a:t> 39</a:t>
                      </a:r>
                      <a:endParaRPr lang="en-AU" sz="4800" b="1" dirty="0">
                        <a:latin typeface="Book Antiqua" pitchFamily="18" charset="0"/>
                      </a:endParaRPr>
                    </a:p>
                  </a:txBody>
                  <a:tcPr anchor="ctr"/>
                </a:tc>
              </a:tr>
              <a:tr h="370840">
                <a:tc>
                  <a:txBody>
                    <a:bodyPr/>
                    <a:lstStyle/>
                    <a:p>
                      <a:pPr algn="r"/>
                      <a:r>
                        <a:rPr lang="en-AU" sz="3200" dirty="0" smtClean="0">
                          <a:latin typeface="Book Antiqua" pitchFamily="18" charset="0"/>
                        </a:rPr>
                        <a:t>Catholic</a:t>
                      </a:r>
                      <a:endParaRPr lang="en-AU" sz="3200" dirty="0">
                        <a:latin typeface="Book Antiqua" pitchFamily="18" charset="0"/>
                      </a:endParaRPr>
                    </a:p>
                  </a:txBody>
                  <a:tcPr anchor="ctr"/>
                </a:tc>
                <a:tc>
                  <a:txBody>
                    <a:bodyPr/>
                    <a:lstStyle/>
                    <a:p>
                      <a:r>
                        <a:rPr lang="en-AU" sz="4800" b="1" dirty="0" smtClean="0">
                          <a:latin typeface="Book Antiqua" pitchFamily="18" charset="0"/>
                        </a:rPr>
                        <a:t> 46</a:t>
                      </a:r>
                      <a:endParaRPr lang="en-AU" sz="4800" b="1" dirty="0">
                        <a:latin typeface="Book Antiqua" pitchFamily="18" charset="0"/>
                      </a:endParaRPr>
                    </a:p>
                  </a:txBody>
                  <a:tcPr anchor="ctr"/>
                </a:tc>
              </a:tr>
              <a:tr h="370840">
                <a:tc>
                  <a:txBody>
                    <a:bodyPr/>
                    <a:lstStyle/>
                    <a:p>
                      <a:pPr algn="r"/>
                      <a:r>
                        <a:rPr lang="en-AU" sz="3200" dirty="0" smtClean="0">
                          <a:latin typeface="Book Antiqua" pitchFamily="18" charset="0"/>
                        </a:rPr>
                        <a:t>Eastern Orthodox</a:t>
                      </a:r>
                      <a:endParaRPr lang="en-AU" sz="3200" dirty="0">
                        <a:latin typeface="Book Antiqua" pitchFamily="18" charset="0"/>
                      </a:endParaRPr>
                    </a:p>
                  </a:txBody>
                  <a:tcPr anchor="ctr"/>
                </a:tc>
                <a:tc>
                  <a:txBody>
                    <a:bodyPr/>
                    <a:lstStyle/>
                    <a:p>
                      <a:r>
                        <a:rPr lang="en-AU" sz="4800" b="1" dirty="0" smtClean="0">
                          <a:latin typeface="Book Antiqua" pitchFamily="18" charset="0"/>
                        </a:rPr>
                        <a:t> 51</a:t>
                      </a:r>
                      <a:endParaRPr lang="en-AU" sz="4800" b="1" dirty="0">
                        <a:latin typeface="Book Antiqua" pitchFamily="18" charset="0"/>
                      </a:endParaRPr>
                    </a:p>
                  </a:txBody>
                  <a:tcPr anchor="ctr"/>
                </a:tc>
              </a:tr>
            </a:tbl>
          </a:graphicData>
        </a:graphic>
      </p:graphicFrame>
    </p:spTree>
    <p:extLst>
      <p:ext uri="{BB962C8B-B14F-4D97-AF65-F5344CB8AC3E}">
        <p14:creationId xmlns:p14="http://schemas.microsoft.com/office/powerpoint/2010/main" val="17359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Number of Books</a:t>
            </a:r>
            <a:endParaRPr lang="en-AU" dirty="0"/>
          </a:p>
        </p:txBody>
      </p:sp>
      <p:sp>
        <p:nvSpPr>
          <p:cNvPr id="3" name="Content Placeholder 2"/>
          <p:cNvSpPr>
            <a:spLocks noGrp="1"/>
          </p:cNvSpPr>
          <p:nvPr>
            <p:ph idx="1"/>
          </p:nvPr>
        </p:nvSpPr>
        <p:spPr/>
        <p:txBody>
          <a:bodyPr>
            <a:normAutofit/>
          </a:bodyPr>
          <a:lstStyle/>
          <a:p>
            <a:pPr marL="0" indent="0" algn="ctr">
              <a:buNone/>
            </a:pPr>
            <a:r>
              <a:rPr lang="en-AU" i="1" dirty="0" smtClean="0"/>
              <a:t>How many books in the New Testament?</a:t>
            </a:r>
          </a:p>
        </p:txBody>
      </p:sp>
      <p:sp>
        <p:nvSpPr>
          <p:cNvPr id="5" name="TextBox 4"/>
          <p:cNvSpPr txBox="1"/>
          <p:nvPr/>
        </p:nvSpPr>
        <p:spPr>
          <a:xfrm>
            <a:off x="4094947" y="3781489"/>
            <a:ext cx="954107" cy="1015663"/>
          </a:xfrm>
          <a:prstGeom prst="rect">
            <a:avLst/>
          </a:prstGeom>
          <a:noFill/>
        </p:spPr>
        <p:txBody>
          <a:bodyPr wrap="none" rtlCol="0">
            <a:spAutoFit/>
          </a:bodyPr>
          <a:lstStyle/>
          <a:p>
            <a:pPr marL="0" lvl="1"/>
            <a:r>
              <a:rPr lang="en-AU" sz="6000" dirty="0" smtClean="0">
                <a:latin typeface="Book Antiqua" pitchFamily="18" charset="0"/>
              </a:rPr>
              <a:t>27</a:t>
            </a:r>
            <a:endParaRPr lang="en-AU" sz="6000" dirty="0">
              <a:latin typeface="Book Antiqua" pitchFamily="18" charset="0"/>
            </a:endParaRPr>
          </a:p>
        </p:txBody>
      </p:sp>
    </p:spTree>
    <p:extLst>
      <p:ext uri="{BB962C8B-B14F-4D97-AF65-F5344CB8AC3E}">
        <p14:creationId xmlns:p14="http://schemas.microsoft.com/office/powerpoint/2010/main" val="11592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Books</a:t>
            </a:r>
            <a:endParaRPr lang="en-AU" dirty="0"/>
          </a:p>
        </p:txBody>
      </p:sp>
      <p:sp>
        <p:nvSpPr>
          <p:cNvPr id="3" name="Content Placeholder 2"/>
          <p:cNvSpPr>
            <a:spLocks noGrp="1"/>
          </p:cNvSpPr>
          <p:nvPr>
            <p:ph idx="1"/>
          </p:nvPr>
        </p:nvSpPr>
        <p:spPr/>
        <p:txBody>
          <a:bodyPr/>
          <a:lstStyle/>
          <a:p>
            <a:pPr marL="0" indent="0" algn="ctr">
              <a:buNone/>
            </a:pPr>
            <a:r>
              <a:rPr lang="en-AU" i="1" dirty="0" smtClean="0"/>
              <a:t>Name all the Old Testament books</a:t>
            </a:r>
          </a:p>
        </p:txBody>
      </p:sp>
    </p:spTree>
    <p:extLst>
      <p:ext uri="{BB962C8B-B14F-4D97-AF65-F5344CB8AC3E}">
        <p14:creationId xmlns:p14="http://schemas.microsoft.com/office/powerpoint/2010/main" val="4272441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124744"/>
            <a:ext cx="4104456" cy="1418460"/>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67544" y="2543204"/>
            <a:ext cx="4104456" cy="3406075"/>
          </a:xfrm>
          <a:prstGeom prst="rect">
            <a:avLst/>
          </a:prstGeom>
          <a:solidFill>
            <a:srgbClr val="C0504D">
              <a:alpha val="2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7" name="Rectangle 6"/>
          <p:cNvSpPr/>
          <p:nvPr/>
        </p:nvSpPr>
        <p:spPr>
          <a:xfrm>
            <a:off x="467544" y="5949279"/>
            <a:ext cx="4104456" cy="908721"/>
          </a:xfrm>
          <a:prstGeom prst="rect">
            <a:avLst/>
          </a:prstGeom>
          <a:solidFill>
            <a:srgbClr val="9BBB59">
              <a:alpha val="2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8" name="Rectangle 7"/>
          <p:cNvSpPr/>
          <p:nvPr/>
        </p:nvSpPr>
        <p:spPr>
          <a:xfrm>
            <a:off x="4572000" y="1124745"/>
            <a:ext cx="4104456" cy="576064"/>
          </a:xfrm>
          <a:prstGeom prst="rect">
            <a:avLst/>
          </a:prstGeom>
          <a:solidFill>
            <a:srgbClr val="9BBB59">
              <a:alpha val="2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9" name="Rectangle 8"/>
          <p:cNvSpPr/>
          <p:nvPr/>
        </p:nvSpPr>
        <p:spPr>
          <a:xfrm>
            <a:off x="4572000" y="1700808"/>
            <a:ext cx="4104456" cy="1440159"/>
          </a:xfrm>
          <a:prstGeom prst="rect">
            <a:avLst/>
          </a:prstGeom>
          <a:solidFill>
            <a:srgbClr val="8064A2">
              <a:alpha val="2000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0" name="Rectangle 9"/>
          <p:cNvSpPr/>
          <p:nvPr/>
        </p:nvSpPr>
        <p:spPr>
          <a:xfrm>
            <a:off x="4572000" y="3140967"/>
            <a:ext cx="4104456" cy="3384377"/>
          </a:xfrm>
          <a:prstGeom prst="rect">
            <a:avLst/>
          </a:prstGeom>
          <a:solidFill>
            <a:srgbClr val="4BACC6">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Old Testament Books</a:t>
            </a:r>
            <a:endParaRPr lang="en-AU" dirty="0"/>
          </a:p>
        </p:txBody>
      </p:sp>
      <p:sp>
        <p:nvSpPr>
          <p:cNvPr id="3" name="Content Placeholder 2"/>
          <p:cNvSpPr>
            <a:spLocks noGrp="1"/>
          </p:cNvSpPr>
          <p:nvPr>
            <p:ph sz="half" idx="1"/>
          </p:nvPr>
        </p:nvSpPr>
        <p:spPr>
          <a:xfrm>
            <a:off x="457200" y="1124744"/>
            <a:ext cx="4038600" cy="5733256"/>
          </a:xfrm>
        </p:spPr>
        <p:txBody>
          <a:bodyPr>
            <a:noAutofit/>
          </a:bodyPr>
          <a:lstStyle/>
          <a:p>
            <a:pPr>
              <a:buFont typeface="+mj-lt"/>
              <a:buAutoNum type="arabicPeriod"/>
            </a:pPr>
            <a:r>
              <a:rPr lang="en-AU" sz="1550" dirty="0"/>
              <a:t>Genesis</a:t>
            </a:r>
          </a:p>
          <a:p>
            <a:pPr>
              <a:buFont typeface="+mj-lt"/>
              <a:buAutoNum type="arabicPeriod"/>
            </a:pPr>
            <a:r>
              <a:rPr lang="en-AU" sz="1550" dirty="0"/>
              <a:t>Exodus</a:t>
            </a:r>
          </a:p>
          <a:p>
            <a:pPr>
              <a:buFont typeface="+mj-lt"/>
              <a:buAutoNum type="arabicPeriod"/>
            </a:pPr>
            <a:r>
              <a:rPr lang="en-AU" sz="1550" dirty="0"/>
              <a:t>Leviticus</a:t>
            </a:r>
          </a:p>
          <a:p>
            <a:pPr>
              <a:buFont typeface="+mj-lt"/>
              <a:buAutoNum type="arabicPeriod"/>
            </a:pPr>
            <a:r>
              <a:rPr lang="en-AU" sz="1550" dirty="0"/>
              <a:t>Numbers</a:t>
            </a:r>
          </a:p>
          <a:p>
            <a:pPr>
              <a:buFont typeface="+mj-lt"/>
              <a:buAutoNum type="arabicPeriod"/>
            </a:pPr>
            <a:r>
              <a:rPr lang="en-AU" sz="1550" dirty="0"/>
              <a:t>Deuteronomy</a:t>
            </a:r>
          </a:p>
          <a:p>
            <a:pPr>
              <a:buFont typeface="+mj-lt"/>
              <a:buAutoNum type="arabicPeriod"/>
            </a:pPr>
            <a:r>
              <a:rPr lang="en-AU" sz="1550" dirty="0"/>
              <a:t>Joshua</a:t>
            </a:r>
          </a:p>
          <a:p>
            <a:pPr>
              <a:buFont typeface="+mj-lt"/>
              <a:buAutoNum type="arabicPeriod"/>
            </a:pPr>
            <a:r>
              <a:rPr lang="en-AU" sz="1550" dirty="0"/>
              <a:t>Judges</a:t>
            </a:r>
          </a:p>
          <a:p>
            <a:pPr>
              <a:buFont typeface="+mj-lt"/>
              <a:buAutoNum type="arabicPeriod"/>
            </a:pPr>
            <a:r>
              <a:rPr lang="en-AU" sz="1550" dirty="0"/>
              <a:t>Ruth</a:t>
            </a:r>
          </a:p>
          <a:p>
            <a:pPr>
              <a:buFont typeface="+mj-lt"/>
              <a:buAutoNum type="arabicPeriod"/>
            </a:pPr>
            <a:r>
              <a:rPr lang="en-AU" sz="1550" dirty="0" smtClean="0"/>
              <a:t>1 </a:t>
            </a:r>
            <a:r>
              <a:rPr lang="en-AU" sz="1550" dirty="0"/>
              <a:t>Samuel</a:t>
            </a:r>
          </a:p>
          <a:p>
            <a:pPr>
              <a:buFont typeface="+mj-lt"/>
              <a:buAutoNum type="arabicPeriod"/>
            </a:pPr>
            <a:r>
              <a:rPr lang="en-AU" sz="1550" dirty="0" smtClean="0"/>
              <a:t>2 </a:t>
            </a:r>
            <a:r>
              <a:rPr lang="en-AU" sz="1550" dirty="0"/>
              <a:t>Samuel</a:t>
            </a:r>
          </a:p>
          <a:p>
            <a:pPr>
              <a:buFont typeface="+mj-lt"/>
              <a:buAutoNum type="arabicPeriod"/>
            </a:pPr>
            <a:r>
              <a:rPr lang="en-AU" sz="1550" dirty="0" smtClean="0"/>
              <a:t>1 </a:t>
            </a:r>
            <a:r>
              <a:rPr lang="en-AU" sz="1550" dirty="0"/>
              <a:t>Kings</a:t>
            </a:r>
          </a:p>
          <a:p>
            <a:pPr>
              <a:buFont typeface="+mj-lt"/>
              <a:buAutoNum type="arabicPeriod"/>
            </a:pPr>
            <a:r>
              <a:rPr lang="en-AU" sz="1550" dirty="0" smtClean="0"/>
              <a:t>2 </a:t>
            </a:r>
            <a:r>
              <a:rPr lang="en-AU" sz="1550" dirty="0"/>
              <a:t>Kings</a:t>
            </a:r>
          </a:p>
          <a:p>
            <a:pPr>
              <a:buFont typeface="+mj-lt"/>
              <a:buAutoNum type="arabicPeriod"/>
            </a:pPr>
            <a:r>
              <a:rPr lang="en-AU" sz="1550" dirty="0" smtClean="0"/>
              <a:t>1 </a:t>
            </a:r>
            <a:r>
              <a:rPr lang="en-AU" sz="1550" dirty="0"/>
              <a:t>Chronicles</a:t>
            </a:r>
          </a:p>
          <a:p>
            <a:pPr>
              <a:buFont typeface="+mj-lt"/>
              <a:buAutoNum type="arabicPeriod"/>
            </a:pPr>
            <a:r>
              <a:rPr lang="en-AU" sz="1550" dirty="0" smtClean="0"/>
              <a:t>2 </a:t>
            </a:r>
            <a:r>
              <a:rPr lang="en-AU" sz="1550" dirty="0"/>
              <a:t>Chronicles</a:t>
            </a:r>
          </a:p>
          <a:p>
            <a:pPr>
              <a:buFont typeface="+mj-lt"/>
              <a:buAutoNum type="arabicPeriod"/>
            </a:pPr>
            <a:r>
              <a:rPr lang="en-AU" sz="1550" dirty="0"/>
              <a:t>Ezra</a:t>
            </a:r>
          </a:p>
          <a:p>
            <a:pPr>
              <a:buFont typeface="+mj-lt"/>
              <a:buAutoNum type="arabicPeriod"/>
            </a:pPr>
            <a:r>
              <a:rPr lang="en-AU" sz="1550" dirty="0"/>
              <a:t>Nehemiah</a:t>
            </a:r>
          </a:p>
          <a:p>
            <a:pPr>
              <a:buFont typeface="+mj-lt"/>
              <a:buAutoNum type="arabicPeriod"/>
            </a:pPr>
            <a:r>
              <a:rPr lang="en-AU" sz="1550" dirty="0"/>
              <a:t>Esther</a:t>
            </a:r>
          </a:p>
          <a:p>
            <a:pPr>
              <a:buFont typeface="+mj-lt"/>
              <a:buAutoNum type="arabicPeriod"/>
            </a:pPr>
            <a:r>
              <a:rPr lang="en-AU" sz="1550" dirty="0"/>
              <a:t>Job</a:t>
            </a:r>
          </a:p>
          <a:p>
            <a:pPr>
              <a:buFont typeface="+mj-lt"/>
              <a:buAutoNum type="arabicPeriod"/>
            </a:pPr>
            <a:r>
              <a:rPr lang="en-AU" sz="1550" dirty="0"/>
              <a:t>Psalms</a:t>
            </a:r>
          </a:p>
          <a:p>
            <a:pPr>
              <a:buFont typeface="+mj-lt"/>
              <a:buAutoNum type="arabicPeriod"/>
            </a:pPr>
            <a:r>
              <a:rPr lang="en-AU" sz="1550" dirty="0"/>
              <a:t>Proverbs</a:t>
            </a:r>
          </a:p>
        </p:txBody>
      </p:sp>
      <p:sp>
        <p:nvSpPr>
          <p:cNvPr id="4" name="Content Placeholder 3"/>
          <p:cNvSpPr>
            <a:spLocks noGrp="1"/>
          </p:cNvSpPr>
          <p:nvPr>
            <p:ph sz="half" idx="2"/>
          </p:nvPr>
        </p:nvSpPr>
        <p:spPr>
          <a:xfrm>
            <a:off x="4648200" y="1124744"/>
            <a:ext cx="4038600" cy="5733256"/>
          </a:xfrm>
        </p:spPr>
        <p:txBody>
          <a:bodyPr>
            <a:noAutofit/>
          </a:bodyPr>
          <a:lstStyle/>
          <a:p>
            <a:pPr>
              <a:buFont typeface="+mj-lt"/>
              <a:buAutoNum type="arabicPeriod" startAt="21"/>
            </a:pPr>
            <a:r>
              <a:rPr lang="en-AU" sz="1550" dirty="0"/>
              <a:t>Ecclesiastes</a:t>
            </a:r>
          </a:p>
          <a:p>
            <a:pPr>
              <a:buFont typeface="+mj-lt"/>
              <a:buAutoNum type="arabicPeriod" startAt="21"/>
            </a:pPr>
            <a:r>
              <a:rPr lang="en-AU" sz="1550" dirty="0"/>
              <a:t>Song of Solomon</a:t>
            </a:r>
          </a:p>
          <a:p>
            <a:pPr>
              <a:buFont typeface="+mj-lt"/>
              <a:buAutoNum type="arabicPeriod" startAt="21"/>
            </a:pPr>
            <a:r>
              <a:rPr lang="en-AU" sz="1550" dirty="0"/>
              <a:t>Isaiah</a:t>
            </a:r>
          </a:p>
          <a:p>
            <a:pPr>
              <a:buFont typeface="+mj-lt"/>
              <a:buAutoNum type="arabicPeriod" startAt="21"/>
            </a:pPr>
            <a:r>
              <a:rPr lang="en-AU" sz="1550" dirty="0"/>
              <a:t>Jeremiah</a:t>
            </a:r>
          </a:p>
          <a:p>
            <a:pPr>
              <a:buFont typeface="+mj-lt"/>
              <a:buAutoNum type="arabicPeriod" startAt="21"/>
            </a:pPr>
            <a:r>
              <a:rPr lang="en-AU" sz="1550" dirty="0"/>
              <a:t>Lamentations</a:t>
            </a:r>
          </a:p>
          <a:p>
            <a:pPr>
              <a:buFont typeface="+mj-lt"/>
              <a:buAutoNum type="arabicPeriod" startAt="21"/>
            </a:pPr>
            <a:r>
              <a:rPr lang="en-AU" sz="1550" dirty="0"/>
              <a:t>Ezekiel</a:t>
            </a:r>
          </a:p>
          <a:p>
            <a:pPr>
              <a:buFont typeface="+mj-lt"/>
              <a:buAutoNum type="arabicPeriod" startAt="21"/>
            </a:pPr>
            <a:r>
              <a:rPr lang="en-AU" sz="1550" dirty="0"/>
              <a:t>Daniel</a:t>
            </a:r>
          </a:p>
          <a:p>
            <a:pPr>
              <a:buFont typeface="+mj-lt"/>
              <a:buAutoNum type="arabicPeriod" startAt="21"/>
            </a:pPr>
            <a:r>
              <a:rPr lang="en-AU" sz="1550" dirty="0"/>
              <a:t>Hosea</a:t>
            </a:r>
          </a:p>
          <a:p>
            <a:pPr>
              <a:buFont typeface="+mj-lt"/>
              <a:buAutoNum type="arabicPeriod" startAt="21"/>
            </a:pPr>
            <a:r>
              <a:rPr lang="en-AU" sz="1550" dirty="0"/>
              <a:t>Joel</a:t>
            </a:r>
          </a:p>
          <a:p>
            <a:pPr>
              <a:buFont typeface="+mj-lt"/>
              <a:buAutoNum type="arabicPeriod" startAt="21"/>
            </a:pPr>
            <a:r>
              <a:rPr lang="en-AU" sz="1550" dirty="0"/>
              <a:t>Amos</a:t>
            </a:r>
          </a:p>
          <a:p>
            <a:pPr>
              <a:buFont typeface="+mj-lt"/>
              <a:buAutoNum type="arabicPeriod" startAt="21"/>
            </a:pPr>
            <a:r>
              <a:rPr lang="en-AU" sz="1550" dirty="0"/>
              <a:t>Obadiah</a:t>
            </a:r>
          </a:p>
          <a:p>
            <a:pPr>
              <a:buFont typeface="+mj-lt"/>
              <a:buAutoNum type="arabicPeriod" startAt="21"/>
            </a:pPr>
            <a:r>
              <a:rPr lang="en-AU" sz="1550" dirty="0"/>
              <a:t>Jonah</a:t>
            </a:r>
          </a:p>
          <a:p>
            <a:pPr>
              <a:buFont typeface="+mj-lt"/>
              <a:buAutoNum type="arabicPeriod" startAt="21"/>
            </a:pPr>
            <a:r>
              <a:rPr lang="en-AU" sz="1550" dirty="0"/>
              <a:t>Micah</a:t>
            </a:r>
          </a:p>
          <a:p>
            <a:pPr>
              <a:buFont typeface="+mj-lt"/>
              <a:buAutoNum type="arabicPeriod" startAt="21"/>
            </a:pPr>
            <a:r>
              <a:rPr lang="en-AU" sz="1550" dirty="0"/>
              <a:t>Nahum</a:t>
            </a:r>
          </a:p>
          <a:p>
            <a:pPr>
              <a:buFont typeface="+mj-lt"/>
              <a:buAutoNum type="arabicPeriod" startAt="21"/>
            </a:pPr>
            <a:r>
              <a:rPr lang="en-AU" sz="1550" dirty="0"/>
              <a:t>Habakkuk</a:t>
            </a:r>
          </a:p>
          <a:p>
            <a:pPr>
              <a:buFont typeface="+mj-lt"/>
              <a:buAutoNum type="arabicPeriod" startAt="21"/>
            </a:pPr>
            <a:r>
              <a:rPr lang="en-AU" sz="1550" dirty="0"/>
              <a:t>Zephaniah</a:t>
            </a:r>
          </a:p>
          <a:p>
            <a:pPr>
              <a:buFont typeface="+mj-lt"/>
              <a:buAutoNum type="arabicPeriod" startAt="21"/>
            </a:pPr>
            <a:r>
              <a:rPr lang="en-AU" sz="1550" dirty="0"/>
              <a:t>Haggai</a:t>
            </a:r>
          </a:p>
          <a:p>
            <a:pPr>
              <a:buFont typeface="+mj-lt"/>
              <a:buAutoNum type="arabicPeriod" startAt="21"/>
            </a:pPr>
            <a:r>
              <a:rPr lang="en-AU" sz="1550" dirty="0"/>
              <a:t>Zechariah</a:t>
            </a:r>
          </a:p>
          <a:p>
            <a:pPr>
              <a:buFont typeface="+mj-lt"/>
              <a:buAutoNum type="arabicPeriod" startAt="21"/>
            </a:pPr>
            <a:r>
              <a:rPr lang="en-AU" sz="1550" dirty="0"/>
              <a:t>Malachi</a:t>
            </a:r>
          </a:p>
          <a:p>
            <a:pPr>
              <a:buFont typeface="+mj-lt"/>
              <a:buAutoNum type="arabicPeriod" startAt="21"/>
            </a:pPr>
            <a:endParaRPr lang="en-AU" sz="1550" dirty="0"/>
          </a:p>
        </p:txBody>
      </p:sp>
      <p:sp>
        <p:nvSpPr>
          <p:cNvPr id="11" name="TextBox 10"/>
          <p:cNvSpPr txBox="1"/>
          <p:nvPr/>
        </p:nvSpPr>
        <p:spPr>
          <a:xfrm>
            <a:off x="2606940" y="1510808"/>
            <a:ext cx="1857881" cy="646331"/>
          </a:xfrm>
          <a:prstGeom prst="rect">
            <a:avLst/>
          </a:prstGeom>
          <a:noFill/>
        </p:spPr>
        <p:txBody>
          <a:bodyPr wrap="none" rtlCol="0">
            <a:spAutoFit/>
          </a:bodyPr>
          <a:lstStyle/>
          <a:p>
            <a:pPr algn="r"/>
            <a:r>
              <a:rPr lang="en-AU" b="1" dirty="0" smtClean="0">
                <a:solidFill>
                  <a:schemeClr val="accent1">
                    <a:lumMod val="50000"/>
                  </a:schemeClr>
                </a:solidFill>
              </a:rPr>
              <a:t>Pentateuch</a:t>
            </a:r>
          </a:p>
          <a:p>
            <a:pPr algn="r"/>
            <a:r>
              <a:rPr lang="en-AU" b="1" dirty="0" smtClean="0">
                <a:solidFill>
                  <a:schemeClr val="accent1">
                    <a:lumMod val="50000"/>
                  </a:schemeClr>
                </a:solidFill>
              </a:rPr>
              <a:t>5 Books of Moses</a:t>
            </a:r>
            <a:endParaRPr lang="en-AU" b="1" dirty="0">
              <a:solidFill>
                <a:schemeClr val="accent1">
                  <a:lumMod val="50000"/>
                </a:schemeClr>
              </a:solidFill>
            </a:endParaRPr>
          </a:p>
        </p:txBody>
      </p:sp>
      <p:sp>
        <p:nvSpPr>
          <p:cNvPr id="12" name="TextBox 11"/>
          <p:cNvSpPr txBox="1"/>
          <p:nvPr/>
        </p:nvSpPr>
        <p:spPr>
          <a:xfrm>
            <a:off x="2755762" y="4061575"/>
            <a:ext cx="1709058" cy="369332"/>
          </a:xfrm>
          <a:prstGeom prst="rect">
            <a:avLst/>
          </a:prstGeom>
          <a:noFill/>
        </p:spPr>
        <p:txBody>
          <a:bodyPr wrap="none" rtlCol="0">
            <a:spAutoFit/>
          </a:bodyPr>
          <a:lstStyle/>
          <a:p>
            <a:pPr algn="r"/>
            <a:r>
              <a:rPr lang="en-AU" b="1" dirty="0" smtClean="0">
                <a:solidFill>
                  <a:schemeClr val="accent2">
                    <a:lumMod val="50000"/>
                  </a:schemeClr>
                </a:solidFill>
              </a:rPr>
              <a:t>Historical Books</a:t>
            </a:r>
            <a:endParaRPr lang="en-AU" b="1" dirty="0">
              <a:solidFill>
                <a:schemeClr val="accent2">
                  <a:lumMod val="50000"/>
                </a:schemeClr>
              </a:solidFill>
            </a:endParaRPr>
          </a:p>
        </p:txBody>
      </p:sp>
      <p:sp>
        <p:nvSpPr>
          <p:cNvPr id="13" name="TextBox 12"/>
          <p:cNvSpPr txBox="1"/>
          <p:nvPr/>
        </p:nvSpPr>
        <p:spPr>
          <a:xfrm>
            <a:off x="2858612" y="6218973"/>
            <a:ext cx="1606209" cy="369332"/>
          </a:xfrm>
          <a:prstGeom prst="rect">
            <a:avLst/>
          </a:prstGeom>
          <a:noFill/>
        </p:spPr>
        <p:txBody>
          <a:bodyPr wrap="none" rtlCol="0">
            <a:spAutoFit/>
          </a:bodyPr>
          <a:lstStyle/>
          <a:p>
            <a:pPr algn="r"/>
            <a:r>
              <a:rPr lang="en-AU" b="1" dirty="0" smtClean="0">
                <a:solidFill>
                  <a:schemeClr val="accent3">
                    <a:lumMod val="50000"/>
                  </a:schemeClr>
                </a:solidFill>
              </a:rPr>
              <a:t>Wisdom Books</a:t>
            </a:r>
            <a:endParaRPr lang="en-AU" b="1" dirty="0">
              <a:solidFill>
                <a:schemeClr val="accent3">
                  <a:lumMod val="50000"/>
                </a:schemeClr>
              </a:solidFill>
            </a:endParaRPr>
          </a:p>
        </p:txBody>
      </p:sp>
      <p:sp>
        <p:nvSpPr>
          <p:cNvPr id="14" name="TextBox 13"/>
          <p:cNvSpPr txBox="1"/>
          <p:nvPr/>
        </p:nvSpPr>
        <p:spPr>
          <a:xfrm>
            <a:off x="6893434" y="2236221"/>
            <a:ext cx="1675843" cy="369332"/>
          </a:xfrm>
          <a:prstGeom prst="rect">
            <a:avLst/>
          </a:prstGeom>
          <a:noFill/>
        </p:spPr>
        <p:txBody>
          <a:bodyPr wrap="none" rtlCol="0">
            <a:spAutoFit/>
          </a:bodyPr>
          <a:lstStyle/>
          <a:p>
            <a:pPr algn="r"/>
            <a:r>
              <a:rPr lang="en-AU" b="1" dirty="0" smtClean="0">
                <a:solidFill>
                  <a:schemeClr val="accent4">
                    <a:lumMod val="50000"/>
                  </a:schemeClr>
                </a:solidFill>
              </a:rPr>
              <a:t>Major Prophets</a:t>
            </a:r>
            <a:endParaRPr lang="en-AU" b="1" dirty="0">
              <a:solidFill>
                <a:schemeClr val="accent4">
                  <a:lumMod val="50000"/>
                </a:schemeClr>
              </a:solidFill>
            </a:endParaRPr>
          </a:p>
        </p:txBody>
      </p:sp>
      <p:sp>
        <p:nvSpPr>
          <p:cNvPr id="15" name="TextBox 14"/>
          <p:cNvSpPr txBox="1"/>
          <p:nvPr/>
        </p:nvSpPr>
        <p:spPr>
          <a:xfrm>
            <a:off x="6163490" y="4648489"/>
            <a:ext cx="2405787" cy="369332"/>
          </a:xfrm>
          <a:prstGeom prst="rect">
            <a:avLst/>
          </a:prstGeom>
          <a:noFill/>
        </p:spPr>
        <p:txBody>
          <a:bodyPr wrap="none" rtlCol="0">
            <a:spAutoFit/>
          </a:bodyPr>
          <a:lstStyle/>
          <a:p>
            <a:pPr algn="r"/>
            <a:r>
              <a:rPr lang="en-AU" b="1" dirty="0" smtClean="0">
                <a:solidFill>
                  <a:schemeClr val="accent5">
                    <a:lumMod val="50000"/>
                  </a:schemeClr>
                </a:solidFill>
              </a:rPr>
              <a:t>Twelve Minor Prophets</a:t>
            </a:r>
            <a:endParaRPr lang="en-AU" b="1" dirty="0">
              <a:solidFill>
                <a:schemeClr val="accent5">
                  <a:lumMod val="50000"/>
                </a:schemeClr>
              </a:solidFill>
            </a:endParaRPr>
          </a:p>
        </p:txBody>
      </p:sp>
    </p:spTree>
    <p:extLst>
      <p:ext uri="{BB962C8B-B14F-4D97-AF65-F5344CB8AC3E}">
        <p14:creationId xmlns:p14="http://schemas.microsoft.com/office/powerpoint/2010/main" val="20897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Books</a:t>
            </a:r>
            <a:endParaRPr lang="en-AU" dirty="0"/>
          </a:p>
        </p:txBody>
      </p:sp>
      <p:sp>
        <p:nvSpPr>
          <p:cNvPr id="3" name="Content Placeholder 2"/>
          <p:cNvSpPr>
            <a:spLocks noGrp="1"/>
          </p:cNvSpPr>
          <p:nvPr>
            <p:ph idx="1"/>
          </p:nvPr>
        </p:nvSpPr>
        <p:spPr/>
        <p:txBody>
          <a:bodyPr/>
          <a:lstStyle/>
          <a:p>
            <a:pPr marL="0" indent="0" algn="ctr">
              <a:buNone/>
            </a:pPr>
            <a:r>
              <a:rPr lang="en-AU" i="1" dirty="0" smtClean="0"/>
              <a:t>Name all the New Testament books </a:t>
            </a:r>
            <a:r>
              <a:rPr lang="en-AU" b="1" i="1" dirty="0"/>
              <a:t>in order </a:t>
            </a:r>
            <a:endParaRPr lang="en-AU" i="1" dirty="0"/>
          </a:p>
        </p:txBody>
      </p:sp>
    </p:spTree>
    <p:extLst>
      <p:ext uri="{BB962C8B-B14F-4D97-AF65-F5344CB8AC3E}">
        <p14:creationId xmlns:p14="http://schemas.microsoft.com/office/powerpoint/2010/main" val="118470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1148</TotalTime>
  <Words>2202</Words>
  <Application>Microsoft Office PowerPoint</Application>
  <PresentationFormat>On-screen Show (4:3)</PresentationFormat>
  <Paragraphs>618</Paragraphs>
  <Slides>46</Slides>
  <Notes>35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History of the Bible</vt:lpstr>
      <vt:lpstr>define: bible</vt:lpstr>
      <vt:lpstr>define: Bible</vt:lpstr>
      <vt:lpstr>Bible Etymology</vt:lpstr>
      <vt:lpstr>Number of Books</vt:lpstr>
      <vt:lpstr>Number of Books</vt:lpstr>
      <vt:lpstr>The Books</vt:lpstr>
      <vt:lpstr>Old Testament Books</vt:lpstr>
      <vt:lpstr>The Books</vt:lpstr>
      <vt:lpstr>New Testament Books</vt:lpstr>
      <vt:lpstr>Timing</vt:lpstr>
      <vt:lpstr>Old Testament Chronology 4000 BC to 1 AD</vt:lpstr>
      <vt:lpstr>Timing</vt:lpstr>
      <vt:lpstr>Timing</vt:lpstr>
      <vt:lpstr>New Testament Apocrypha</vt:lpstr>
      <vt:lpstr>New Testament Apocrypha</vt:lpstr>
      <vt:lpstr>New Testament Apocrypha</vt:lpstr>
      <vt:lpstr>Length</vt:lpstr>
      <vt:lpstr>Length</vt:lpstr>
      <vt:lpstr>English Translations</vt:lpstr>
      <vt:lpstr>English Translations</vt:lpstr>
      <vt:lpstr>English Translations</vt:lpstr>
      <vt:lpstr>English Translations</vt:lpstr>
      <vt:lpstr>Non-English Translations</vt:lpstr>
      <vt:lpstr>Hebrew Bible</vt:lpstr>
      <vt:lpstr>Hebrew Bible</vt:lpstr>
      <vt:lpstr>Hebrew Bible Masoretic Text</vt:lpstr>
      <vt:lpstr>Hebrew Bible Masoretic Text</vt:lpstr>
      <vt:lpstr>Hebrew Bible Dead Sea Scrolls</vt:lpstr>
      <vt:lpstr>Hebrew Bible Dead Sea Scrolls</vt:lpstr>
      <vt:lpstr>Septuagint</vt:lpstr>
      <vt:lpstr>Septuagint</vt:lpstr>
      <vt:lpstr>Peshitta</vt:lpstr>
      <vt:lpstr>PowerPoint Presentation</vt:lpstr>
      <vt:lpstr>Peshitta</vt:lpstr>
      <vt:lpstr>Peshitta</vt:lpstr>
      <vt:lpstr>Vulgate</vt:lpstr>
      <vt:lpstr>Vulgate</vt:lpstr>
      <vt:lpstr>Vulgate</vt:lpstr>
      <vt:lpstr>Vulgate</vt:lpstr>
      <vt:lpstr>Chapters/Verses</vt:lpstr>
      <vt:lpstr>Chapters/Verses</vt:lpstr>
      <vt:lpstr>Chapters/Verses</vt:lpstr>
      <vt:lpstr>മലയാളം Translation</vt:lpstr>
      <vt:lpstr>മലയാളം Translation</vt:lpstr>
      <vt:lpstr>So which Bible should you use?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Bible</dc:title>
  <dc:creator>Avin Mathew</dc:creator>
  <cp:lastModifiedBy>Avin Mathew</cp:lastModifiedBy>
  <cp:revision>103</cp:revision>
  <dcterms:created xsi:type="dcterms:W3CDTF">2013-01-20T04:13:37Z</dcterms:created>
  <dcterms:modified xsi:type="dcterms:W3CDTF">2013-02-23T11:20:39Z</dcterms:modified>
</cp:coreProperties>
</file>